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8" r:id="rId2"/>
    <p:sldId id="259" r:id="rId3"/>
    <p:sldId id="276" r:id="rId4"/>
    <p:sldId id="313" r:id="rId5"/>
    <p:sldId id="260" r:id="rId6"/>
    <p:sldId id="300" r:id="rId7"/>
    <p:sldId id="327" r:id="rId8"/>
    <p:sldId id="334" r:id="rId9"/>
    <p:sldId id="302" r:id="rId10"/>
    <p:sldId id="328" r:id="rId11"/>
    <p:sldId id="329" r:id="rId12"/>
    <p:sldId id="316" r:id="rId13"/>
    <p:sldId id="277" r:id="rId14"/>
    <p:sldId id="35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33" r:id="rId35"/>
    <p:sldId id="315" r:id="rId36"/>
    <p:sldId id="314" r:id="rId37"/>
    <p:sldId id="264" r:id="rId38"/>
    <p:sldId id="297" r:id="rId39"/>
    <p:sldId id="303" r:id="rId40"/>
    <p:sldId id="332" r:id="rId41"/>
    <p:sldId id="307" r:id="rId42"/>
    <p:sldId id="331" r:id="rId43"/>
    <p:sldId id="309" r:id="rId44"/>
    <p:sldId id="299" r:id="rId45"/>
    <p:sldId id="296" r:id="rId46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81" d="100"/>
          <a:sy n="81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lloak\Documents\Initiative%203x5%20en%20Guin&#233;e\Initiative%203x5%20en%20Guin&#233;e\CSR\FIEVRE%20EBOLA%202014\2014\GRAHIQUE%20POUR%20EBOLA%20GUINEE%202014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ialloak\Documents\Initiative%203x5%20en%20Guin&#233;e\Initiative%203x5%20en%20Guin&#233;e\CSR\FIEVRE%20EBOLA%202014\2014\GRAHIQUE%20POUR%20EBOLA%20GUINEE%20201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dialloak\AppData\Local\Microsoft\Windows\Temporary%20Internet%20Files\Content.Outlook\3DSDJ3ZA\DONNEES%20FH%20MACENTA%203%20AVRIL%20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Evolution</a:t>
            </a:r>
            <a:r>
              <a:rPr lang="en-US" sz="2000" baseline="0"/>
              <a:t> des cas et décès de fièvre hémorragique virale Ebola à Macenta de la semaine 6 à la semaine 14 de 2014</a:t>
            </a:r>
            <a:endParaRPr lang="en-US" sz="200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MACENTA!$B$19</c:f>
              <c:strCache>
                <c:ptCount val="1"/>
                <c:pt idx="0">
                  <c:v>CAS</c:v>
                </c:pt>
              </c:strCache>
            </c:strRef>
          </c:tx>
          <c:dLbls>
            <c:dLbl>
              <c:idx val="0"/>
              <c:layout>
                <c:manualLayout>
                  <c:x val="-4.8959608323133418E-2"/>
                  <c:y val="4.3010752688172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639738882089021E-2"/>
                  <c:y val="-7.6463560334528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399836801305551E-2"/>
                  <c:y val="8.124253285543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479804161566764E-2"/>
                  <c:y val="8.6021505376344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75968992248062E-2"/>
                  <c:y val="3.3452807646356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243982048143623E-2"/>
                  <c:y val="-8.6021505376344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359853121175031E-2"/>
                  <c:y val="-9.0800477897252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MACENTA!$A$20:$A$28</c:f>
              <c:strCache>
                <c:ptCount val="9"/>
                <c:pt idx="0">
                  <c:v>SEM 6</c:v>
                </c:pt>
                <c:pt idx="1">
                  <c:v>SEM 7</c:v>
                </c:pt>
                <c:pt idx="2">
                  <c:v>SEM 8</c:v>
                </c:pt>
                <c:pt idx="3">
                  <c:v>SEM 9</c:v>
                </c:pt>
                <c:pt idx="4">
                  <c:v>SEM 10</c:v>
                </c:pt>
                <c:pt idx="5">
                  <c:v>SEM 11</c:v>
                </c:pt>
                <c:pt idx="6">
                  <c:v>SEM 12</c:v>
                </c:pt>
                <c:pt idx="7">
                  <c:v>SEM 13</c:v>
                </c:pt>
                <c:pt idx="8">
                  <c:v>SEM 14</c:v>
                </c:pt>
              </c:strCache>
            </c:strRef>
          </c:cat>
          <c:val>
            <c:numRef>
              <c:f>MACENTA!$B$20:$B$28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  <c:pt idx="6">
                  <c:v>3</c:v>
                </c:pt>
                <c:pt idx="7">
                  <c:v>6</c:v>
                </c:pt>
                <c:pt idx="8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MACENTA!$C$19</c:f>
              <c:strCache>
                <c:ptCount val="1"/>
                <c:pt idx="0">
                  <c:v>DECES</c:v>
                </c:pt>
              </c:strCache>
            </c:strRef>
          </c:tx>
          <c:dLbls>
            <c:dLbl>
              <c:idx val="0"/>
              <c:layout>
                <c:manualLayout>
                  <c:x val="-2.8559771521827832E-2"/>
                  <c:y val="-8.6021505376344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99755201958349E-2"/>
                  <c:y val="-9.0800477897252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399836801305592E-2"/>
                  <c:y val="-9.5579450418160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51978784169727E-2"/>
                  <c:y val="-0.105137395459976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651978784169727E-2"/>
                  <c:y val="-7.168458781362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4479804161566764E-2"/>
                  <c:y val="7.6463560334527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MACENTA!$A$20:$A$28</c:f>
              <c:strCache>
                <c:ptCount val="9"/>
                <c:pt idx="0">
                  <c:v>SEM 6</c:v>
                </c:pt>
                <c:pt idx="1">
                  <c:v>SEM 7</c:v>
                </c:pt>
                <c:pt idx="2">
                  <c:v>SEM 8</c:v>
                </c:pt>
                <c:pt idx="3">
                  <c:v>SEM 9</c:v>
                </c:pt>
                <c:pt idx="4">
                  <c:v>SEM 10</c:v>
                </c:pt>
                <c:pt idx="5">
                  <c:v>SEM 11</c:v>
                </c:pt>
                <c:pt idx="6">
                  <c:v>SEM 12</c:v>
                </c:pt>
                <c:pt idx="7">
                  <c:v>SEM 13</c:v>
                </c:pt>
                <c:pt idx="8">
                  <c:v>SEM 14</c:v>
                </c:pt>
              </c:strCache>
            </c:strRef>
          </c:cat>
          <c:val>
            <c:numRef>
              <c:f>MACENTA!$C$20:$C$28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846912"/>
        <c:axId val="72057600"/>
      </c:lineChart>
      <c:catAx>
        <c:axId val="718469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fr-FR"/>
          </a:p>
        </c:txPr>
        <c:crossAx val="72057600"/>
        <c:crosses val="autoZero"/>
        <c:auto val="1"/>
        <c:lblAlgn val="ctr"/>
        <c:lblOffset val="100"/>
        <c:noMultiLvlLbl val="0"/>
      </c:catAx>
      <c:valAx>
        <c:axId val="72057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fr-FR"/>
          </a:p>
        </c:txPr>
        <c:crossAx val="718469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GUECKEDOU!$G$69</c:f>
              <c:strCache>
                <c:ptCount val="1"/>
                <c:pt idx="0">
                  <c:v>CAS</c:v>
                </c:pt>
              </c:strCache>
            </c:strRef>
          </c:tx>
          <c:dLbls>
            <c:dLbl>
              <c:idx val="2"/>
              <c:layout>
                <c:manualLayout>
                  <c:x val="-5.9992500937382995E-3"/>
                  <c:y val="6.9317023445463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GUECKEDOU!$F$70:$F$82</c:f>
              <c:strCache>
                <c:ptCount val="13"/>
                <c:pt idx="0">
                  <c:v>SEM 49/ 013</c:v>
                </c:pt>
                <c:pt idx="1">
                  <c:v>SEM 52/ 013</c:v>
                </c:pt>
                <c:pt idx="2">
                  <c:v>SEM 4 /014</c:v>
                </c:pt>
                <c:pt idx="3">
                  <c:v>SEM 5/ 014</c:v>
                </c:pt>
                <c:pt idx="4">
                  <c:v>SEM 6/ 014</c:v>
                </c:pt>
                <c:pt idx="5">
                  <c:v>SEM7/ 014</c:v>
                </c:pt>
                <c:pt idx="6">
                  <c:v>SEM8/ 014</c:v>
                </c:pt>
                <c:pt idx="7">
                  <c:v>SEM 9/ 014</c:v>
                </c:pt>
                <c:pt idx="8">
                  <c:v>SEM 10/ 014</c:v>
                </c:pt>
                <c:pt idx="9">
                  <c:v>SEM 11/ 014</c:v>
                </c:pt>
                <c:pt idx="10">
                  <c:v>SEM 12/ 014</c:v>
                </c:pt>
                <c:pt idx="11">
                  <c:v>SEM 13/014</c:v>
                </c:pt>
                <c:pt idx="12">
                  <c:v>SEM 14 /014</c:v>
                </c:pt>
              </c:strCache>
            </c:strRef>
          </c:cat>
          <c:val>
            <c:numRef>
              <c:f>GUECKEDOU!$G$70:$G$82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  <c:pt idx="7">
                  <c:v>10</c:v>
                </c:pt>
                <c:pt idx="8">
                  <c:v>5</c:v>
                </c:pt>
                <c:pt idx="9">
                  <c:v>19</c:v>
                </c:pt>
                <c:pt idx="10">
                  <c:v>4</c:v>
                </c:pt>
                <c:pt idx="11">
                  <c:v>20</c:v>
                </c:pt>
                <c:pt idx="12">
                  <c:v>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GUECKEDOU!$H$69</c:f>
              <c:strCache>
                <c:ptCount val="1"/>
                <c:pt idx="0">
                  <c:v>DECES</c:v>
                </c:pt>
              </c:strCache>
            </c:strRef>
          </c:tx>
          <c:dLbls>
            <c:dLbl>
              <c:idx val="0"/>
              <c:layout>
                <c:manualLayout>
                  <c:x val="-1.499812523434573E-2"/>
                  <c:y val="-8.9704383282365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498687664041988E-2"/>
                  <c:y val="-9.7859327217125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997000374953142E-2"/>
                  <c:y val="-0.114169215086646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997000374953142E-2"/>
                  <c:y val="-9.37818552497451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GUECKEDOU!$F$70:$F$82</c:f>
              <c:strCache>
                <c:ptCount val="13"/>
                <c:pt idx="0">
                  <c:v>SEM 49/ 013</c:v>
                </c:pt>
                <c:pt idx="1">
                  <c:v>SEM 52/ 013</c:v>
                </c:pt>
                <c:pt idx="2">
                  <c:v>SEM 4 /014</c:v>
                </c:pt>
                <c:pt idx="3">
                  <c:v>SEM 5/ 014</c:v>
                </c:pt>
                <c:pt idx="4">
                  <c:v>SEM 6/ 014</c:v>
                </c:pt>
                <c:pt idx="5">
                  <c:v>SEM7/ 014</c:v>
                </c:pt>
                <c:pt idx="6">
                  <c:v>SEM8/ 014</c:v>
                </c:pt>
                <c:pt idx="7">
                  <c:v>SEM 9/ 014</c:v>
                </c:pt>
                <c:pt idx="8">
                  <c:v>SEM 10/ 014</c:v>
                </c:pt>
                <c:pt idx="9">
                  <c:v>SEM 11/ 014</c:v>
                </c:pt>
                <c:pt idx="10">
                  <c:v>SEM 12/ 014</c:v>
                </c:pt>
                <c:pt idx="11">
                  <c:v>SEM 13/014</c:v>
                </c:pt>
                <c:pt idx="12">
                  <c:v>SEM 14 /014</c:v>
                </c:pt>
              </c:strCache>
            </c:strRef>
          </c:cat>
          <c:val>
            <c:numRef>
              <c:f>GUECKEDOU!$H$70:$H$82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  <c:pt idx="7">
                  <c:v>9</c:v>
                </c:pt>
                <c:pt idx="8">
                  <c:v>2</c:v>
                </c:pt>
                <c:pt idx="9">
                  <c:v>13</c:v>
                </c:pt>
                <c:pt idx="10">
                  <c:v>1</c:v>
                </c:pt>
                <c:pt idx="11">
                  <c:v>11</c:v>
                </c:pt>
                <c:pt idx="12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354816"/>
        <c:axId val="72356608"/>
      </c:lineChart>
      <c:catAx>
        <c:axId val="72354816"/>
        <c:scaling>
          <c:orientation val="minMax"/>
        </c:scaling>
        <c:delete val="0"/>
        <c:axPos val="b"/>
        <c:majorTickMark val="out"/>
        <c:minorTickMark val="none"/>
        <c:tickLblPos val="nextTo"/>
        <c:crossAx val="72356608"/>
        <c:crosses val="autoZero"/>
        <c:auto val="1"/>
        <c:lblAlgn val="ctr"/>
        <c:lblOffset val="100"/>
        <c:noMultiLvlLbl val="0"/>
      </c:catAx>
      <c:valAx>
        <c:axId val="72356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2354816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123142250530788E-2"/>
          <c:y val="4.1671589100038132E-2"/>
          <c:w val="0.94329366087303601"/>
          <c:h val="0.879786622682141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CUMULE!$B$2</c:f>
              <c:strCache>
                <c:ptCount val="1"/>
                <c:pt idx="0">
                  <c:v>CAS</c:v>
                </c:pt>
              </c:strCache>
            </c:strRef>
          </c:tx>
          <c:spPr>
            <a:gradFill flip="none" rotWithShape="1"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18900000" scaled="1"/>
              <a:tileRect/>
            </a:gradFill>
            <a:ln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2"/>
              <c:spPr>
                <a:solidFill>
                  <a:schemeClr val="accent6"/>
                </a:solidFill>
              </c:spPr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CUMULE!$A$3:$A$15</c:f>
              <c:strCache>
                <c:ptCount val="13"/>
                <c:pt idx="0">
                  <c:v>SEM 49/ 013</c:v>
                </c:pt>
                <c:pt idx="1">
                  <c:v>SEM 52/ 013</c:v>
                </c:pt>
                <c:pt idx="2">
                  <c:v>SEM 4 /014</c:v>
                </c:pt>
                <c:pt idx="3">
                  <c:v>SEM 5/ 014</c:v>
                </c:pt>
                <c:pt idx="4">
                  <c:v>SEM 6/ 014</c:v>
                </c:pt>
                <c:pt idx="5">
                  <c:v>SEM7 /014</c:v>
                </c:pt>
                <c:pt idx="6">
                  <c:v>SEM8/ 014</c:v>
                </c:pt>
                <c:pt idx="7">
                  <c:v>SEM 9/ 014</c:v>
                </c:pt>
                <c:pt idx="8">
                  <c:v>SEM 10/ 014</c:v>
                </c:pt>
                <c:pt idx="9">
                  <c:v>SEM 11 /014</c:v>
                </c:pt>
                <c:pt idx="10">
                  <c:v>SEM 12 /014</c:v>
                </c:pt>
                <c:pt idx="11">
                  <c:v>SEM 13/ 014</c:v>
                </c:pt>
                <c:pt idx="12">
                  <c:v>SEM 14 /014</c:v>
                </c:pt>
              </c:strCache>
            </c:strRef>
          </c:cat>
          <c:val>
            <c:numRef>
              <c:f>CUMULE!$B$3:$B$15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7</c:v>
                </c:pt>
                <c:pt idx="5">
                  <c:v>3</c:v>
                </c:pt>
                <c:pt idx="6">
                  <c:v>4</c:v>
                </c:pt>
                <c:pt idx="7">
                  <c:v>12</c:v>
                </c:pt>
                <c:pt idx="8">
                  <c:v>8</c:v>
                </c:pt>
                <c:pt idx="9">
                  <c:v>28</c:v>
                </c:pt>
                <c:pt idx="10">
                  <c:v>10</c:v>
                </c:pt>
                <c:pt idx="11">
                  <c:v>42</c:v>
                </c:pt>
                <c:pt idx="1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2415872"/>
        <c:axId val="77336960"/>
      </c:barChart>
      <c:catAx>
        <c:axId val="72415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77336960"/>
        <c:crosses val="autoZero"/>
        <c:auto val="1"/>
        <c:lblAlgn val="ctr"/>
        <c:lblOffset val="100"/>
        <c:noMultiLvlLbl val="0"/>
      </c:catAx>
      <c:valAx>
        <c:axId val="77336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72415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0.11934</cdr:x>
      <cdr:y>0.125</cdr:y>
    </cdr:from>
    <cdr:to>
      <cdr:x>0.62538</cdr:x>
      <cdr:y>0.27083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752475" y="342900"/>
          <a:ext cx="3190875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0.0574</cdr:x>
      <cdr:y>0.02431</cdr:y>
    </cdr:from>
    <cdr:to>
      <cdr:x>0.66767</cdr:x>
      <cdr:y>0.23731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486047" y="75717"/>
          <a:ext cx="5167599" cy="663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>
              <a:latin typeface="+mn-lt"/>
              <a:ea typeface="+mn-ea"/>
              <a:cs typeface="+mn-cs"/>
            </a:rPr>
            <a:t>EVOLUTION DES CAS ET DECES - FIEVRE</a:t>
          </a:r>
          <a:r>
            <a:rPr lang="en-US" sz="1800" b="1" baseline="0" dirty="0">
              <a:latin typeface="+mn-lt"/>
              <a:ea typeface="+mn-ea"/>
              <a:cs typeface="+mn-cs"/>
            </a:rPr>
            <a:t> HEMORRAGIQUE VIRALE </a:t>
          </a:r>
          <a:r>
            <a:rPr lang="en-US" sz="1800" b="1" dirty="0">
              <a:latin typeface="+mn-lt"/>
              <a:ea typeface="+mn-ea"/>
              <a:cs typeface="+mn-cs"/>
            </a:rPr>
            <a:t> EBOLA A GUECKEDOU DE  DEC 2013  A  AVRIL 2014</a:t>
          </a:r>
        </a:p>
        <a:p xmlns:a="http://schemas.openxmlformats.org/drawingml/2006/main"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0.15668</cdr:x>
      <cdr:y>0.04738</cdr:y>
    </cdr:from>
    <cdr:to>
      <cdr:x>0.70853</cdr:x>
      <cdr:y>0.13466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295400" y="180976"/>
          <a:ext cx="4562475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0.06877</cdr:x>
      <cdr:y>0.09673</cdr:y>
    </cdr:from>
    <cdr:to>
      <cdr:x>0.70039</cdr:x>
      <cdr:y>0.25851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611560" y="516658"/>
          <a:ext cx="5616624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/>
            <a:t>EVOLUTION HEBDOMADAIRE DES CAS  DE FIEVRE </a:t>
          </a:r>
          <a:endParaRPr lang="en-US" sz="2000" b="1" dirty="0" smtClean="0"/>
        </a:p>
        <a:p xmlns:a="http://schemas.openxmlformats.org/drawingml/2006/main">
          <a:r>
            <a:rPr lang="en-US" sz="2000" b="1" dirty="0" smtClean="0"/>
            <a:t>HEMORRAGIQUE </a:t>
          </a:r>
          <a:r>
            <a:rPr lang="en-US" sz="2000" b="1" dirty="0"/>
            <a:t>VIRALE EN GUINEE- 2014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BA827-DD33-4564-B558-92A4FAF5166C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845FB-C19D-4CF9-8FC7-B82627B29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152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987E0-2934-4813-99BD-FE238A378262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92AEC-1C9C-45F1-AEC4-9963956A0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56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38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57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590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590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421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92AEC-1C9C-45F1-AEC4-9963956A0AA2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43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52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509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77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72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91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532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015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33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150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863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F7757B-F04F-4364-A497-F73ADB92FC9F}" type="datetime1">
              <a:rPr lang="en-US"/>
              <a:pPr>
                <a:defRPr/>
              </a:pPr>
              <a:t>4/7/2014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600200" y="6324600"/>
            <a:ext cx="2133600" cy="365125"/>
          </a:xfrm>
        </p:spPr>
        <p:txBody>
          <a:bodyPr/>
          <a:lstStyle>
            <a:lvl1pPr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F2F585-B692-4616-AE69-C89C5CCD5FF7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09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E790D-F2DD-4B82-8A68-9A7351DB6FCE}" type="datetimeFigureOut">
              <a:rPr lang="fr-FR" smtClean="0"/>
              <a:t>07/04/2014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EAF90-19DE-417E-8365-D16B47A60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32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16" y="1484784"/>
            <a:ext cx="8892480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6600" dirty="0" smtClean="0"/>
              <a:t>REUNION DU COMITE NATIONAL DE CRISE</a:t>
            </a:r>
          </a:p>
          <a:p>
            <a:pPr algn="ctr"/>
            <a:r>
              <a:rPr lang="fr-FR" sz="6600" dirty="0" smtClean="0">
                <a:solidFill>
                  <a:srgbClr val="FF0000"/>
                </a:solidFill>
              </a:rPr>
              <a:t>04 Avril 14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b="1" dirty="0">
                <a:latin typeface="Narkisim" panose="020E0502050101010101" pitchFamily="34" charset="-79"/>
                <a:cs typeface="Narkisim" panose="020E0502050101010101" pitchFamily="34" charset="-79"/>
              </a:rPr>
              <a:t>Ordre du jour</a:t>
            </a:r>
            <a:r>
              <a:rPr lang="fr-FR" b="1" dirty="0"/>
              <a:t> 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47260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1- 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Revue des Recommandations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mn</a:t>
            </a:r>
          </a:p>
          <a:p>
            <a:pPr marL="0" lvl="0" indent="0"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Situation Epidémiologique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mn</a:t>
            </a:r>
          </a:p>
          <a:p>
            <a:pPr marL="0" lvl="0" indent="0"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Présentation sur la Maladie</a:t>
            </a:r>
          </a:p>
          <a:p>
            <a:pPr marL="0" lvl="0" indent="0"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Niveau de mise en œuvre du Plan de réponse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mn</a:t>
            </a:r>
          </a:p>
          <a:p>
            <a:pPr marL="0" indent="0"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Autres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Interventions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mn</a:t>
            </a: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Divers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mn</a:t>
            </a:r>
          </a:p>
        </p:txBody>
      </p:sp>
    </p:spTree>
    <p:extLst>
      <p:ext uri="{BB962C8B-B14F-4D97-AF65-F5344CB8AC3E}">
        <p14:creationId xmlns:p14="http://schemas.microsoft.com/office/powerpoint/2010/main" val="22316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REVUE  DES  RECOMMANDATIONS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56184"/>
            <a:ext cx="8928992" cy="51411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Assurer une large diffusion du Poster sur les mesures de prévention (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Secrétariat coordination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Appuyer la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Direction de l’Aviation civile pour la sensibilisation des équipes des compagnies aériennes de la place (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DPLM/OMS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Renforcer le fonctionnement des groupes thématiques et la coordination (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Parrains de groupe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Revoir le plan de réponse et inscrire tous les partenaires (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Partenaires et Secrétariat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),.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7200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POINTS SAILLANTS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612068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Annonce de la guérison de deux malades positifs qui étaient hospitalisés au centre d’isolement de Donka et leurs libération par les services du centre,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Rencontre entre le gouvernement et les partenaires pour une séance de briefing et par la même occasion l’annonce d’une contribution du gouvernement pour prendre en charge les 2/3 du GAP financier du Plan de réponse,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d’une séance de briefing par la Direction de l’aviation civile à l’intention de son personnel et celui de l’ensemble des compagnies aériennes de la place,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Mission conjointe UNHCR, OMS, BRIS au camps de refugiés de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ouankan pour la sensibilisation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Mise à disposition des réfugiés des supports de sensibilisation et des kits de PPE,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Mise en place du numéro vert (</a:t>
            </a:r>
            <a:r>
              <a:rPr lang="fr-F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fr-F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fr-F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412776"/>
            <a:ext cx="8762403" cy="542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/>
          <p:cNvSpPr/>
          <p:nvPr/>
        </p:nvSpPr>
        <p:spPr>
          <a:xfrm>
            <a:off x="2159248" y="4356697"/>
            <a:ext cx="171867" cy="1577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427984" y="3415284"/>
            <a:ext cx="171867" cy="1577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832181" y="2623196"/>
            <a:ext cx="171867" cy="1577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619128"/>
              </p:ext>
            </p:extLst>
          </p:nvPr>
        </p:nvGraphicFramePr>
        <p:xfrm>
          <a:off x="323528" y="1196752"/>
          <a:ext cx="8496944" cy="5191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659855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DISTRICTS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CAS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DECES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LETALITE (%)</a:t>
                      </a:r>
                      <a:endParaRPr lang="fr-FR" sz="2400" dirty="0"/>
                    </a:p>
                  </a:txBody>
                  <a:tcPr/>
                </a:tc>
              </a:tr>
              <a:tr h="492273">
                <a:tc>
                  <a:txBody>
                    <a:bodyPr/>
                    <a:lstStyle/>
                    <a:p>
                      <a:r>
                        <a:rPr lang="fr-FR" b="1" dirty="0" smtClean="0"/>
                        <a:t>Conakry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Guéckédou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Macenta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Kissidougou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fr-FR" b="1" dirty="0" smtClean="0"/>
                        <a:t>Dabola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Dinguiraye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42650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smtClean="0"/>
                        <a:t>TOTAL</a:t>
                      </a:r>
                      <a:endParaRPr lang="fr-FR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FR" sz="3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3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</a:t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Nouveaux cas suspects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12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938877"/>
              </p:ext>
            </p:extLst>
          </p:nvPr>
        </p:nvGraphicFramePr>
        <p:xfrm>
          <a:off x="251519" y="1334222"/>
          <a:ext cx="8496944" cy="5047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6598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DISTRICTS</a:t>
                      </a:r>
                      <a:endParaRPr lang="fr-FR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CAS</a:t>
                      </a:r>
                      <a:endParaRPr lang="fr-FR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DECES</a:t>
                      </a:r>
                      <a:endParaRPr lang="fr-FR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LETALITE (%)</a:t>
                      </a:r>
                      <a:endParaRPr lang="fr-FR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92273">
                <a:tc>
                  <a:txBody>
                    <a:bodyPr/>
                    <a:lstStyle/>
                    <a:p>
                      <a:r>
                        <a:rPr lang="fr-FR" b="1" dirty="0" smtClean="0"/>
                        <a:t>Conakry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27,7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Guéckédou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Macenta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51,8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Kissidougou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55,5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fr-FR" b="1" dirty="0" smtClean="0"/>
                        <a:t>Dabola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66,6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Dinguiraye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fr-FR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42650"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TOTAL</a:t>
                      </a:r>
                      <a:endParaRPr lang="fr-FR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</a:t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Total cas suspects et décès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07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72008" y="-27384"/>
            <a:ext cx="9036496" cy="12961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Echantillons testés par </a:t>
            </a: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l’IPD/PFHG/INSP </a:t>
            </a: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à </a:t>
            </a: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l’hôpital </a:t>
            </a: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de Donka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113766"/>
              </p:ext>
            </p:extLst>
          </p:nvPr>
        </p:nvGraphicFramePr>
        <p:xfrm>
          <a:off x="457200" y="1432649"/>
          <a:ext cx="7813715" cy="416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743"/>
                <a:gridCol w="1562743"/>
                <a:gridCol w="1562743"/>
                <a:gridCol w="1562743"/>
                <a:gridCol w="1562743"/>
              </a:tblGrid>
              <a:tr h="541314">
                <a:tc>
                  <a:txBody>
                    <a:bodyPr/>
                    <a:lstStyle/>
                    <a:p>
                      <a:r>
                        <a:rPr lang="fr-FR" dirty="0" smtClean="0"/>
                        <a:t>Origine*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Nbre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Suspect</a:t>
                      </a:r>
                      <a:r>
                        <a:rPr lang="fr-FR" baseline="0" dirty="0" smtClean="0"/>
                        <a:t> ou contact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Nbre</a:t>
                      </a:r>
                      <a:r>
                        <a:rPr lang="fr-FR" baseline="0" dirty="0" smtClean="0"/>
                        <a:t> suspect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Patients</a:t>
                      </a:r>
                    </a:p>
                    <a:p>
                      <a:r>
                        <a:rPr lang="fr-FR" dirty="0" smtClean="0"/>
                        <a:t>pos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Instance</a:t>
                      </a:r>
                      <a:endParaRPr lang="fr-FR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l"/>
                      <a:r>
                        <a:rPr lang="fr-FR" b="1" dirty="0" smtClean="0"/>
                        <a:t>Macenta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</a:t>
                      </a:r>
                      <a:endParaRPr lang="fr-FR" b="1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l"/>
                      <a:r>
                        <a:rPr lang="fr-FR" b="1" dirty="0" err="1" smtClean="0"/>
                        <a:t>Géckédou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12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</a:t>
                      </a:r>
                      <a:endParaRPr lang="fr-FR" b="1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l"/>
                      <a:r>
                        <a:rPr lang="fr-FR" b="1" dirty="0" smtClean="0"/>
                        <a:t>Dabola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0</a:t>
                      </a:r>
                      <a:endParaRPr lang="fr-FR" b="1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l"/>
                      <a:r>
                        <a:rPr lang="fr-FR" b="1" dirty="0" smtClean="0"/>
                        <a:t>Conakry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28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16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</a:t>
                      </a:r>
                      <a:endParaRPr lang="fr-FR" b="1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l"/>
                      <a:r>
                        <a:rPr lang="fr-FR" b="1" dirty="0" smtClean="0"/>
                        <a:t>Boké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541314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Total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66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35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</a:t>
                      </a:r>
                      <a:endParaRPr lang="fr-F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76971" y="6050731"/>
            <a:ext cx="84433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•"/>
            </a:pPr>
            <a:r>
              <a:rPr lang="fr-FR" sz="1600" b="1" dirty="0" smtClean="0"/>
              <a:t>A partir de la fiche accompagnant le</a:t>
            </a:r>
            <a:r>
              <a:rPr lang="fr-FR" sz="1600" b="1" dirty="0"/>
              <a:t> </a:t>
            </a:r>
            <a:r>
              <a:rPr lang="fr-FR" sz="1600" b="1" dirty="0" smtClean="0"/>
              <a:t>prélèvement</a:t>
            </a:r>
          </a:p>
          <a:p>
            <a:pPr marL="285750" indent="-285750">
              <a:buFontTx/>
              <a:buChar char="•"/>
            </a:pPr>
            <a:r>
              <a:rPr lang="fr-FR" sz="1600" b="1" dirty="0" smtClean="0"/>
              <a:t>5 patients positifs de Conakry ont bénéficiés d’un second prélèvement de suivi dont 3 négatifs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2421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027035"/>
              </p:ext>
            </p:extLst>
          </p:nvPr>
        </p:nvGraphicFramePr>
        <p:xfrm>
          <a:off x="107504" y="1600200"/>
          <a:ext cx="8928992" cy="1756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124"/>
                <a:gridCol w="1116124"/>
                <a:gridCol w="1116124"/>
                <a:gridCol w="1116124"/>
                <a:gridCol w="1116124"/>
                <a:gridCol w="1116124"/>
                <a:gridCol w="1116124"/>
                <a:gridCol w="1116124"/>
              </a:tblGrid>
              <a:tr h="878396">
                <a:tc>
                  <a:txBody>
                    <a:bodyPr/>
                    <a:lstStyle/>
                    <a:p>
                      <a:r>
                        <a:rPr lang="fr-FR" dirty="0" smtClean="0"/>
                        <a:t>Rubriques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Conakry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Guéckédou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Macenta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Kissidougou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Dabola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Dinguiraye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</a:tr>
              <a:tr h="878396">
                <a:tc>
                  <a:txBody>
                    <a:bodyPr/>
                    <a:lstStyle/>
                    <a:p>
                      <a:r>
                        <a:rPr lang="fr-FR" dirty="0" smtClean="0"/>
                        <a:t># total de contacts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69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210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96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80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63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520</a:t>
                      </a:r>
                      <a:endParaRPr lang="fr-FR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 </a:t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(SUIVI DES CONTACTS)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388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33314"/>
              </p:ext>
            </p:extLst>
          </p:nvPr>
        </p:nvGraphicFramePr>
        <p:xfrm>
          <a:off x="107504" y="1196752"/>
          <a:ext cx="892899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897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SITUATION ÉPIDÉMIOLOGIQUE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054116"/>
              </p:ext>
            </p:extLst>
          </p:nvPr>
        </p:nvGraphicFramePr>
        <p:xfrm>
          <a:off x="107504" y="1268760"/>
          <a:ext cx="885698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88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72008" y="-27384"/>
            <a:ext cx="9036496" cy="12961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Echantillons testés par </a:t>
            </a: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l’IPD/PFHG/INSP </a:t>
            </a: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à </a:t>
            </a: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l’hôpital </a:t>
            </a: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de Donka</a:t>
            </a:r>
            <a:endParaRPr lang="fr-FR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616530"/>
              </p:ext>
            </p:extLst>
          </p:nvPr>
        </p:nvGraphicFramePr>
        <p:xfrm>
          <a:off x="72008" y="1400174"/>
          <a:ext cx="8892480" cy="5341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928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Autres Informations de </a:t>
            </a:r>
            <a:r>
              <a:rPr lang="fr-FR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cas suspects et décès</a:t>
            </a:r>
            <a:r>
              <a:rPr lang="fr-FR" sz="4000" b="1" dirty="0"/>
              <a:t> </a:t>
            </a:r>
            <a:br>
              <a:rPr lang="fr-FR" sz="4000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496855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FF0000"/>
                </a:solidFill>
              </a:rPr>
              <a:t>MALI: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 smtClean="0"/>
              <a:t>Trois cas suspects chez des personnes travaillants dans une mine à la frontière avec la Guinée. les prélèvements ont été envoyés à CDC et à Dakar.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FF0000"/>
                </a:solidFill>
              </a:rPr>
              <a:t>SIERRA LEONE: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dirty="0"/>
              <a:t>Pas de cas suspects et les dispositions de surveillance sont renforcées ainsi que la formation du personnel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FF0000"/>
                </a:solidFill>
              </a:rPr>
              <a:t>LIBERIA:</a:t>
            </a:r>
            <a:endParaRPr lang="fr-FR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Les deux cas confirmés sont décédés et les contacts (</a:t>
            </a:r>
            <a:r>
              <a:rPr lang="fr-FR" b="1" dirty="0" smtClean="0"/>
              <a:t>32</a:t>
            </a:r>
            <a:r>
              <a:rPr lang="fr-FR" dirty="0" smtClean="0"/>
              <a:t>) ont été identifiés et sont suivi.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934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2348880"/>
            <a:ext cx="8229600" cy="12961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6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PLAN DE REPONSE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9127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1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la coordination des activités de riposte à tous les niveaux 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430352"/>
              </p:ext>
            </p:extLst>
          </p:nvPr>
        </p:nvGraphicFramePr>
        <p:xfrm>
          <a:off x="152398" y="990601"/>
          <a:ext cx="8867766" cy="510539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12534"/>
                <a:gridCol w="949411"/>
                <a:gridCol w="800455"/>
                <a:gridCol w="838200"/>
                <a:gridCol w="838200"/>
                <a:gridCol w="735480"/>
                <a:gridCol w="831162"/>
                <a:gridCol w="831162"/>
                <a:gridCol w="831162"/>
              </a:tblGrid>
              <a:tr h="56782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773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Mener des réunions de coordination transfrontalière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Tenir des réunions journalières du Comité national de crise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6 750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1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Appuyer la tenue des réunions des Comités Préfectoraux et régionaux de Crise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1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Développer les différents documents stratégiques (plan de réponse, mobilisation sociale, logistique etc.)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33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l'abonnement mensuel internet pour la diffusion  des rapports journaliers sur l’évolution de la situation de l'épidémie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3 900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64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Organiser des réunions d'information et de plaidoyer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1 440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86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1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la coordination des activités de riposte à tous les niveaux 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29911"/>
              </p:ext>
            </p:extLst>
          </p:nvPr>
        </p:nvGraphicFramePr>
        <p:xfrm>
          <a:off x="152398" y="990601"/>
          <a:ext cx="8867766" cy="52341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12534"/>
                <a:gridCol w="949411"/>
                <a:gridCol w="800455"/>
                <a:gridCol w="838200"/>
                <a:gridCol w="838200"/>
                <a:gridCol w="762002"/>
                <a:gridCol w="914400"/>
                <a:gridCol w="721402"/>
                <a:gridCol w="831162"/>
              </a:tblGrid>
              <a:tr h="56702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6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Superviser les équipes sur le terrain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62 865</a:t>
                      </a:r>
                      <a:endParaRPr lang="fr-FR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4948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Mettre en place un système de communication entre les districts frontaliers des trois pays pour le suivi des contacts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48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Elaborer le rapport technique et financier de la gestion de l'épidémie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09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Mener une enquête d'évaluation finale de la gestion de l'épidémie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09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prise en charge des consultants nationaux et internationaux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-</a:t>
                      </a:r>
                    </a:p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15</a:t>
                      </a:r>
                      <a:r>
                        <a:rPr lang="fr-FR" sz="1600" b="1" baseline="0" dirty="0" smtClean="0"/>
                        <a:t>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853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en charge les coûts opérationnels niveau central (DPLM, Service Promotion de la Santé, Direction prévention et Santé communautaire)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64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2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la détection précoce des cas suspects et l’identification des contacts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560546"/>
              </p:ext>
            </p:extLst>
          </p:nvPr>
        </p:nvGraphicFramePr>
        <p:xfrm>
          <a:off x="0" y="990601"/>
          <a:ext cx="9020164" cy="555688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0558"/>
                <a:gridCol w="965727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56738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06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Produire  les définitions de cas standard, les formulaires d'investigation de cas, des listes linéaires des cas suspects et cas contacts et d'autres outils de surveillance,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</a:t>
                      </a:r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 </a:t>
                      </a:r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77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distribution des guides techniques et autres outils à toutes les structures de santé.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</a:t>
                      </a:r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21 </a:t>
                      </a:r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5429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formation des agents de santé sur la surveillance des fièvres hémorragiques et l'utilisation appropriée des outils de surveillance et le port du matériel de protection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85 910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06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Effectuer la recherche active des cas et des contacts dans les communautés, en collaboration avec les équipes de santé, les élus locaux et autres leaders  d’opinions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</a:t>
                      </a:r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65 </a:t>
                      </a:r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340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23 326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29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2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la détection précoce des cas suspects et l’identification des contacts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181943"/>
              </p:ext>
            </p:extLst>
          </p:nvPr>
        </p:nvGraphicFramePr>
        <p:xfrm>
          <a:off x="35442" y="1066801"/>
          <a:ext cx="9020164" cy="502919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81751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987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prise en charge des agents de la croix rouge pour la recherche communautaires des cas et des contacts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663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Soutenir la production et la diffusion des données sur l'épidémie (sitrep, bulletin, rapports)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540   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540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247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Procéder à la  vérification des rumeurs et des décès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1 500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88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Collecter les échantillons de cas suspects  et des contacts conformément aux mesures de biosécurité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12 000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43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2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la détection précoce des cas suspects et l’identification des contacts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810366"/>
              </p:ext>
            </p:extLst>
          </p:nvPr>
        </p:nvGraphicFramePr>
        <p:xfrm>
          <a:off x="35442" y="1066801"/>
          <a:ext cx="9020164" cy="318647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113076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23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le remboursement des frais de transport des échantillons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42 300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42 300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55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équipes cadres de districts et régions de clés USB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2 250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2 250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929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équipes cadres de districts et régions de clés USB-Internet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3 300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3 300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66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3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Mener des  investigations autour des cas suspects et des décès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858508"/>
              </p:ext>
            </p:extLst>
          </p:nvPr>
        </p:nvGraphicFramePr>
        <p:xfrm>
          <a:off x="35442" y="1066801"/>
          <a:ext cx="9020164" cy="5202703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5131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39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Identifier les équipes multidisciplinaires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39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Adapter les outils d’investigation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339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Reproduire les outils d’investigation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068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Mettre à la disposition des équipes de Districts les outils d’investigation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14 100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257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Former les équipes cadres de Districts et de Région sur l’investigation et l’utilisation des outils (personnel technique et personnel de soutien)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45</a:t>
                      </a:r>
                      <a:r>
                        <a:rPr lang="fr-FR" sz="1600" b="1" baseline="0" dirty="0" smtClean="0"/>
                        <a:t>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94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Prise en charge des équipes d'investigation de terrain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0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3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Mener des  investigations autour des cas suspects et des décès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041198"/>
              </p:ext>
            </p:extLst>
          </p:nvPr>
        </p:nvGraphicFramePr>
        <p:xfrm>
          <a:off x="35442" y="1066800"/>
          <a:ext cx="9020164" cy="287131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6577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2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équipes de matériel de protection, prélèvement, réactifs, consommables  et autres petits matériels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576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Louer 10 véhicules 4X4 pour les équipes d'intervention rapide de terrain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74 250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4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prise en charge rapide et efficace de tous les cas suspects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617425"/>
              </p:ext>
            </p:extLst>
          </p:nvPr>
        </p:nvGraphicFramePr>
        <p:xfrm>
          <a:off x="35442" y="1066800"/>
          <a:ext cx="9020164" cy="49530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6577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0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Reproduire les protocoles à toutes les structures de santé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438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Diffuser les protocoles à tous les structures de santé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11 280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67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Former les agents de santé sur l’utilisation des protocoles de prise en charge élaboré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102 678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999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Perdiem pour les formateurs nationaux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18 900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2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Perdiem pour les participants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68 400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915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Carburant voyage A/R pour les formateurs nationaux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249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35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4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prise en charge rapide et efficace de tous les cas suspects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73067"/>
              </p:ext>
            </p:extLst>
          </p:nvPr>
        </p:nvGraphicFramePr>
        <p:xfrm>
          <a:off x="35442" y="990600"/>
          <a:ext cx="9020164" cy="510539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6577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86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prise en charge du personnel redéployé dans les sites de prise en charge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2 064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25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sites de prise en charge en médicaments  d’urgence, des matériels et consommables et d’intrant nutritionnels et alimentaires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15 000</a:t>
                      </a:r>
                      <a:endParaRPr lang="fr-FR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60 000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6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en Kits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diarrhée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70 000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21 000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999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sites en matériels de sanitation/désinfection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6 000</a:t>
                      </a:r>
                      <a:endParaRPr lang="fr-FR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86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sites de prise en charge en  équipements de protection individuelle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5 950</a:t>
                      </a:r>
                      <a:endParaRPr lang="fr-FR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105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Mettre en place des sites d’isolement et de prise en charge des cas suspects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(Hôpital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campagne)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7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4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prise en charge rapide et efficace de tous les cas suspects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336459"/>
              </p:ext>
            </p:extLst>
          </p:nvPr>
        </p:nvGraphicFramePr>
        <p:xfrm>
          <a:off x="35442" y="990600"/>
          <a:ext cx="9020164" cy="513778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688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Équiper les centres de tri et d’isolement (tests rapides palu, équipements de protection, pulvérisateurs, consommables  etc…)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formation du personnel soignant t des volontaires en prévention de l'infection et l'utilisation de EPI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Assuer le transport et la distribution des entrants sur le terrain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91 960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12 000</a:t>
                      </a:r>
                      <a:endParaRPr lang="fr-FR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Fournir du carburant  pour le transport des cas suspects et corps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hôpitaux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préfectoraux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régionaux en carburant pour le fonctionnement des groupes électrogènes (Stérilisation du matériels et équipements)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36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5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bonne gestion des corps des personnes décédées de fièvre hémorragiques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196"/>
              </p:ext>
            </p:extLst>
          </p:nvPr>
        </p:nvGraphicFramePr>
        <p:xfrm>
          <a:off x="35442" y="990600"/>
          <a:ext cx="9020164" cy="444080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8511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688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Notifier tous les cas de décès au sein des formations sanitaires et au sein de la communauté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-  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-  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Fournir le matériel et l’équipement pour la gestion des cadavres aux formations sanitaires et à la Croix rouge (sacs mortuaires, matériels de protection individuelle, matériel et produits de sanitation)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-  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équipes de sanitation en carburant pour la recherche communautaire des cas de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dècès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les enterrements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-  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62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6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Promouvoir des comportements de prévention et de lutte contre la Fièvre hémorragique Ebola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578786"/>
              </p:ext>
            </p:extLst>
          </p:nvPr>
        </p:nvGraphicFramePr>
        <p:xfrm>
          <a:off x="35442" y="990600"/>
          <a:ext cx="9020164" cy="509993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8511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688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Développer une stratégie de communication pour le changement de comportement et des plans d’actions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Organiser des scéances de plaidoyer à tous niveaux (central, régional, Districts et communautés)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Mettre à niveau les acteurs de média, les leaders communautaires, les communicateurs traditionnel sur la fièvre Ebola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en caisse de chlore en poudre (HTH) 45 kg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3 500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sites prise en charge en flacons de solutions en chlore (250ml/bouteille)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45 000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14 200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6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Promouvoir des comportements de prévention et de lutte contre la Fièvre hémorragique Ebola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68261"/>
              </p:ext>
            </p:extLst>
          </p:nvPr>
        </p:nvGraphicFramePr>
        <p:xfrm>
          <a:off x="35442" y="990600"/>
          <a:ext cx="9020164" cy="518159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86006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13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en cartons de savon (70 savons/carton)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9 600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16 000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</a:t>
                      </a:r>
                      <a:r>
                        <a:rPr lang="fr-FR" sz="1600" b="1" baseline="0" dirty="0" smtClean="0"/>
                        <a:t> 579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2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équipes de sensibilisation en  megaphones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08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Effectuer régulièrement des communiqués de presse / conférences, des réunions d'information des médias, journaux  etc.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35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Identifier les comportements clefs à promouvoir en utilisant divers canaux de communication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35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Mener la communication de masse à travers microprogrammes radiophoniques, sms, etc.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97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6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Promouvoir des comportements de prévention et de lutte contre la Fièvre hémorragique Ebola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265768"/>
              </p:ext>
            </p:extLst>
          </p:nvPr>
        </p:nvGraphicFramePr>
        <p:xfrm>
          <a:off x="35442" y="990600"/>
          <a:ext cx="9020164" cy="516399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0558"/>
                <a:gridCol w="965727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821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28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Sensibiliser les populations aux pratiques culinaires et d’alimentation hygiénique et saine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064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 location des matériels de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sonorisation,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groupe électrogène, frais d'animation et de transports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22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Mener la communication de proximité des communautés en utilisant les élus locaux  les vidéobus et les communicateurs traditionnels dans les zones touchées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55 900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40 000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20 000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309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sensibilisation de proximité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porte-a-porte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avec croix rouge et OCPH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100000</a:t>
                      </a:r>
                      <a:endParaRPr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fr-FR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15 000</a:t>
                      </a:r>
                      <a:endParaRPr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fr-FR" sz="1600" b="1" kern="120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31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6</a:t>
            </a:r>
            <a:r>
              <a:rPr lang="fr-FR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Promouvoir des comportements de prévention et de lutte contre la Fièvre hémorragique Ebola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6547"/>
              </p:ext>
            </p:extLst>
          </p:nvPr>
        </p:nvGraphicFramePr>
        <p:xfrm>
          <a:off x="35442" y="990600"/>
          <a:ext cx="9020164" cy="294513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13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sanitaires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(Publics et privés)  et les établissements humains en dispositifs de défection des mains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142 000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03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Organiser des campagnes de sensibilisations conjointes entre les districts frontaliers des trois pays dans les points de regroupement (Marchés hebdomadaires)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75 000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00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7247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40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7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3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Renforcer les plateaux techniques du réseau de laboratoires</a:t>
            </a:r>
            <a:endParaRPr lang="en-US" sz="30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136330"/>
              </p:ext>
            </p:extLst>
          </p:nvPr>
        </p:nvGraphicFramePr>
        <p:xfrm>
          <a:off x="47636" y="1219200"/>
          <a:ext cx="9020164" cy="457518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8511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688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Evaluer les besoins des laboratoires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997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Fournir le matériel, équipements, réactifs et consommables de labo,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17 100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105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Former les techniciens sur les nouvelles techniques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5 220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28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prise en charge des équipes de laboratoire dans les missions de terrain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5 580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0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8771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36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8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gestion sécurisée des déchets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012619"/>
              </p:ext>
            </p:extLst>
          </p:nvPr>
        </p:nvGraphicFramePr>
        <p:xfrm>
          <a:off x="47636" y="990600"/>
          <a:ext cx="9020164" cy="51816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65875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2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Former les agents sur la gestion des déchets et l’utilisation des incinérateurs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1 500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93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de santé et les équipes de gestion de déchets  en pulverisateurs de 10 litres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7 200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7 200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93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Assurer la prime de motivation des agents chargés de la gestion des déchets et l’utilisation des incinérateurs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3 060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3 060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92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en matériels de gestion sécurisée des déchets (Boite de sécurité, Sacs plastisc, poubelle, Tablier, Gant de ménage,Botte, Bavette, etc.)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100 000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55 000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45 000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93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Louer de 10 véhicules de supervision du niveau central pour veiller à une bonne gestion des déchets 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74 250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9 250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65</a:t>
                      </a:r>
                      <a:r>
                        <a:rPr lang="fr-FR" sz="1600" b="1" baseline="0" dirty="0" smtClean="0"/>
                        <a:t> 000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45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8771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36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8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gestion sécurisée des déchets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617359"/>
              </p:ext>
            </p:extLst>
          </p:nvPr>
        </p:nvGraphicFramePr>
        <p:xfrm>
          <a:off x="47636" y="990600"/>
          <a:ext cx="9020164" cy="3882881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88539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9605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Doter les structures en produits  et matériel de désinfection (solution de Chlore, HTH)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fr-F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64 890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39 890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25 000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88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Perdiem cadres nationaux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10 584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10 584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12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Per-diem</a:t>
                      </a:r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chauffeurs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8 442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8 442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11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Carburant de supervision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15 660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15 660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27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Fournir du carburant pour l’incinération des déchets .</a:t>
                      </a: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3 600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3 600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</a:t>
                      </a:r>
                      <a:endParaRPr lang="fr-F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2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7214"/>
            <a:ext cx="8991600" cy="87718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3200" b="1" u="sng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9</a:t>
            </a:r>
            <a:r>
              <a:rPr lang="fr-FR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une prise en charge psychosociale des enfants </a:t>
            </a:r>
            <a:r>
              <a:rPr lang="fr-FR" sz="2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orphelins </a:t>
            </a:r>
            <a:r>
              <a:rPr lang="fr-FR" sz="2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des survivants</a:t>
            </a:r>
            <a:endParaRPr lang="en-US" sz="2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2F585-B692-4616-AE69-C89C5CCD5FF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989197"/>
              </p:ext>
            </p:extLst>
          </p:nvPr>
        </p:nvGraphicFramePr>
        <p:xfrm>
          <a:off x="47636" y="1066800"/>
          <a:ext cx="9020164" cy="499181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56597"/>
                <a:gridCol w="959688"/>
                <a:gridCol w="814211"/>
                <a:gridCol w="852605"/>
                <a:gridCol w="852605"/>
                <a:gridCol w="748120"/>
                <a:gridCol w="845446"/>
                <a:gridCol w="845446"/>
                <a:gridCol w="845446"/>
              </a:tblGrid>
              <a:tr h="74831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ACTIVITES</a:t>
                      </a:r>
                      <a:endParaRPr lang="fr-FR" sz="1800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COUTS (USD)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OMS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UNICEF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UNFPA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 TINTO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PLAN G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OOAS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 M</a:t>
                      </a: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224"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Prise en charge des frais d'un spécialiste en psychosocial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1" u="none" strike="noStrike" dirty="0">
                          <a:effectLst/>
                        </a:rPr>
                        <a:t>  </a:t>
                      </a:r>
                      <a:r>
                        <a:rPr lang="fr-FR" sz="1600" b="1" u="none" strike="noStrike" dirty="0" smtClean="0">
                          <a:effectLst/>
                        </a:rPr>
                        <a:t>1 </a:t>
                      </a:r>
                      <a:r>
                        <a:rPr lang="fr-FR" sz="1600" b="1" u="none" strike="noStrike" dirty="0">
                          <a:effectLst/>
                        </a:rPr>
                        <a:t>500 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1 500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789"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Assurer le développement des activités de prise en charge psychosociale dans les communautés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u="none" strike="noStrike" kern="1200" dirty="0">
                          <a:effectLst/>
                        </a:rPr>
                        <a:t>       20 000   </a:t>
                      </a:r>
                      <a:endParaRPr lang="fr-FR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20 000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25"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 err="1">
                          <a:effectLst/>
                        </a:rPr>
                        <a:t>Per-diem</a:t>
                      </a:r>
                      <a:r>
                        <a:rPr lang="fr-FR" sz="1700" u="none" strike="noStrike" dirty="0">
                          <a:effectLst/>
                        </a:rPr>
                        <a:t> chauffeurs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u="none" strike="noStrike" kern="1200" dirty="0">
                          <a:effectLst/>
                        </a:rPr>
                        <a:t>       11 256   </a:t>
                      </a:r>
                      <a:endParaRPr lang="fr-FR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11 256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62"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Carburant de supervision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u="none" strike="noStrike" kern="1200" dirty="0">
                          <a:effectLst/>
                        </a:rPr>
                        <a:t>         7 020   </a:t>
                      </a:r>
                      <a:endParaRPr lang="fr-FR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7 020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789"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Fournir un soutien psycho- social  et alimentaire pour les enfants orphelins/survivants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600" b="1" u="none" strike="noStrike" kern="1200" dirty="0">
                          <a:effectLst/>
                        </a:rPr>
                        <a:t>       30 000   </a:t>
                      </a:r>
                      <a:endParaRPr lang="fr-FR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5 000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fr-FR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25 000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92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PLAN DE REPONSE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23528" y="952128"/>
            <a:ext cx="8712968" cy="5501208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fr-FR" sz="2400" b="1" dirty="0" smtClean="0"/>
              <a:t>MSF</a:t>
            </a:r>
            <a:r>
              <a:rPr lang="fr-FR" sz="2400" dirty="0" smtClean="0"/>
              <a:t> annonce un budget de réponse d’un montant de 2 300 000 Euros sur Fonds propre avec une contribution de 500 000 Euros de ECHO,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b="1" dirty="0" smtClean="0"/>
              <a:t>Gouvernement Guinéen</a:t>
            </a:r>
            <a:r>
              <a:rPr lang="fr-FR" sz="2400" dirty="0" smtClean="0"/>
              <a:t>, s’engage à mobiliser les 2/3 du GAP du Plan de réponse national,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b="1" dirty="0" smtClean="0"/>
              <a:t>USAID</a:t>
            </a:r>
            <a:r>
              <a:rPr lang="fr-FR" sz="2400" dirty="0" smtClean="0"/>
              <a:t> annonce une contribution de 500 000 USD à travers le Bureau régional de l’OMS pour le renforcement des plateaux techniques de laboratoire, la fourniture des EPP et le déploiement d’experts sur le terrain,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b="1" dirty="0" smtClean="0"/>
              <a:t>Rusal </a:t>
            </a:r>
            <a:r>
              <a:rPr lang="fr-FR" sz="2400" dirty="0" smtClean="0"/>
              <a:t>à procédé à la remise au MS d’un Don d’une quantité importante de médicaments et matériels médicaux,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b="1" dirty="0" smtClean="0"/>
              <a:t>PAM</a:t>
            </a:r>
            <a:r>
              <a:rPr lang="fr-FR" sz="2400" dirty="0" smtClean="0"/>
              <a:t> annonce la mise à disposition des districts touchés de 28 tonnes de vivres et de non vivres destinés aux malades et survivants.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117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PLAN DE REPONSE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53409"/>
              </p:ext>
            </p:extLst>
          </p:nvPr>
        </p:nvGraphicFramePr>
        <p:xfrm>
          <a:off x="76200" y="1021011"/>
          <a:ext cx="8928992" cy="545598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064696"/>
                <a:gridCol w="2864296"/>
              </a:tblGrid>
              <a:tr h="531508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PARTENAIRES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MONTANTS (USD)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1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 smtClean="0">
                          <a:solidFill>
                            <a:schemeClr val="dk1"/>
                          </a:solidFill>
                        </a:rPr>
                        <a:t>UNICEF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 smtClean="0"/>
                        <a:t>250</a:t>
                      </a:r>
                      <a:r>
                        <a:rPr lang="fr-FR" sz="2200" b="1" baseline="0" dirty="0" smtClean="0"/>
                        <a:t> 000</a:t>
                      </a:r>
                      <a:endParaRPr lang="fr-FR" sz="22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/>
                        <a:t>UNFPA</a:t>
                      </a:r>
                      <a:endParaRPr lang="fr-FR" sz="2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115 250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9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/>
                        <a:t>OMS</a:t>
                      </a:r>
                      <a:endParaRPr lang="fr-FR" sz="2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165 216</a:t>
                      </a:r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OOAS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50 000</a:t>
                      </a:r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RIO TINTO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100 000 </a:t>
                      </a:r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62 140</a:t>
                      </a:r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MRU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/>
                        <a:t>15 000</a:t>
                      </a:r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 Guinée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 smtClean="0">
                          <a:solidFill>
                            <a:schemeClr val="tx1"/>
                          </a:solidFill>
                        </a:rPr>
                        <a:t>150 000</a:t>
                      </a:r>
                      <a:endParaRPr lang="fr-FR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GOUVERNEMENT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0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fr-FR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907 606</a:t>
                      </a:r>
                      <a:endParaRPr lang="fr-FR" sz="3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2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9361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6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PLAN DE REPONSE</a:t>
            </a:r>
            <a:endParaRPr lang="fr-FR" sz="66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414464"/>
              </p:ext>
            </p:extLst>
          </p:nvPr>
        </p:nvGraphicFramePr>
        <p:xfrm>
          <a:off x="107504" y="1268760"/>
          <a:ext cx="8928991" cy="5006743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4464496"/>
                <a:gridCol w="2808312"/>
                <a:gridCol w="1656183"/>
              </a:tblGrid>
              <a:tr h="118006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GAP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COUTS USD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(%)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/>
                        <a:t>Montant</a:t>
                      </a:r>
                      <a:r>
                        <a:rPr lang="fr-FR" sz="3200" b="1" kern="1200" baseline="0" dirty="0" smtClean="0"/>
                        <a:t> disponible</a:t>
                      </a:r>
                      <a:endParaRPr lang="fr-FR" sz="3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830 466</a:t>
                      </a:r>
                      <a:endParaRPr lang="fr-FR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/>
                        <a:t>18,4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5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3600" b="1" kern="1200" dirty="0" smtClean="0">
                          <a:solidFill>
                            <a:srgbClr val="FF0000"/>
                          </a:solidFill>
                        </a:rPr>
                        <a:t>Montant à rechercher</a:t>
                      </a:r>
                      <a:endParaRPr lang="fr-FR" sz="3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dirty="0" smtClean="0">
                          <a:solidFill>
                            <a:srgbClr val="FF0000"/>
                          </a:solidFill>
                        </a:rPr>
                        <a:t>3 682 237</a:t>
                      </a:r>
                      <a:endParaRPr lang="fr-FR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dirty="0" smtClean="0">
                          <a:solidFill>
                            <a:srgbClr val="FF0000"/>
                          </a:solidFill>
                        </a:rPr>
                        <a:t>81,5</a:t>
                      </a:r>
                      <a:endParaRPr lang="fr-FR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772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fr-FR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4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4 512 703</a:t>
                      </a:r>
                      <a:endParaRPr lang="fr-FR" sz="4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4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68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PERSPECTIVES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997152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fr-FR" sz="2400" dirty="0" smtClean="0"/>
              <a:t>Renforcer la recherche active des cas contacts et leurs suivi à Conakry;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dirty="0" smtClean="0"/>
              <a:t>Poursuivre les activités de sensibilisation à travers les différents canaux de communication (Radio, TV, presse écrite, en ligne, SMS etc.);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2400" dirty="0" smtClean="0"/>
              <a:t>Renforcer les activités de Croix rouge dans le traitement des corps et la gestion des enterrements;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 smtClean="0"/>
              <a:t>Rendre opérationnel le nouveau centre d’isolement qui sera identifié;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 smtClean="0"/>
              <a:t>Renforcer les équipes de prise en charge des malades dans les centres d’isolement;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 smtClean="0"/>
              <a:t>Renforcer la sensibilisation avec les communautés.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08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13407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7321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Coordination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Fonctionnement des groupes thématiques,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Retro information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les points discutés à la commission interministériel,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Situation des données épidémiologiques,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Situation dans les pays limitrophes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Budget du plan de réponse</a:t>
            </a:r>
          </a:p>
          <a:p>
            <a:pPr lvl="1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Lancement de la Campagne de distribution de Chlore par le Gouverneur de Nzérékoré,</a:t>
            </a:r>
          </a:p>
          <a:p>
            <a:pPr lvl="1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Mission conjointe d’investigation (MS,CRG et OMS) à la recherche des contacts des malades décédés au Libéria,</a:t>
            </a:r>
          </a:p>
          <a:p>
            <a:pPr marL="0" indent="0">
              <a:buNone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4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81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13407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7321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Surveillance/Laboratoire/gestion des déchets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400" dirty="0"/>
              <a:t>Compléter la liste des besoins le plus rapidement possible (toutes les sous-commissions)</a:t>
            </a:r>
          </a:p>
          <a:p>
            <a:pPr lvl="0"/>
            <a:r>
              <a:rPr lang="fr-FR" sz="2400" dirty="0" smtClean="0"/>
              <a:t>Poursuivre la mise </a:t>
            </a:r>
            <a:r>
              <a:rPr lang="fr-FR" sz="2400" dirty="0"/>
              <a:t>à niveau </a:t>
            </a:r>
            <a:r>
              <a:rPr lang="fr-FR" sz="2400" dirty="0" smtClean="0"/>
              <a:t>des </a:t>
            </a:r>
            <a:r>
              <a:rPr lang="fr-FR" sz="2400" dirty="0"/>
              <a:t>membres des autres sous-commissions (17H30 à l’OMS)</a:t>
            </a:r>
          </a:p>
          <a:p>
            <a:pPr lvl="0"/>
            <a:r>
              <a:rPr lang="fr-FR" sz="2400" dirty="0" smtClean="0"/>
              <a:t>Rencontrer </a:t>
            </a:r>
            <a:r>
              <a:rPr lang="fr-FR" sz="2400" dirty="0"/>
              <a:t>la Directrice Générale de Donka pour une gestion plus efficace des déchets</a:t>
            </a:r>
          </a:p>
          <a:p>
            <a:pPr lvl="0"/>
            <a:r>
              <a:rPr lang="fr-FR" sz="2400" dirty="0"/>
              <a:t>Mettre en place </a:t>
            </a:r>
            <a:r>
              <a:rPr lang="fr-FR" sz="2400" dirty="0" smtClean="0"/>
              <a:t>un </a:t>
            </a:r>
            <a:r>
              <a:rPr lang="fr-FR" sz="2400" dirty="0"/>
              <a:t>système de roulement pour les membres de la sous-commission </a:t>
            </a:r>
            <a:r>
              <a:rPr lang="fr-FR" sz="2400" dirty="0" smtClean="0"/>
              <a:t>Alerte </a:t>
            </a:r>
            <a:r>
              <a:rPr lang="fr-FR" sz="2400" dirty="0"/>
              <a:t>pendant les 24H avec présentation d’un rapport  d’activités par équipe</a:t>
            </a:r>
          </a:p>
          <a:p>
            <a:pPr lvl="0"/>
            <a:endParaRPr lang="fr-FR" sz="2400" dirty="0" smtClean="0"/>
          </a:p>
          <a:p>
            <a:pPr lvl="0"/>
            <a:endParaRPr lang="fr-FR" sz="2400" dirty="0" smtClean="0"/>
          </a:p>
          <a:p>
            <a:pPr lvl="0"/>
            <a:endParaRPr lang="fr-FR" sz="2400" dirty="0"/>
          </a:p>
          <a:p>
            <a:pPr lvl="0">
              <a:buFont typeface="Wingdings" panose="05000000000000000000" pitchFamily="2" charset="2"/>
              <a:buChar char="q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4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13407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7321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PEC/Gestion des cadavres/contrôle de l’infection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400" dirty="0" smtClean="0"/>
              <a:t>Prendre les dispositions pour rendre disponibles les gants dans les formations sanitaires,</a:t>
            </a:r>
          </a:p>
          <a:p>
            <a:pPr lvl="0"/>
            <a:r>
              <a:rPr lang="fr-FR" sz="2400" dirty="0" smtClean="0"/>
              <a:t>Assurer la distribution des intrants disponibles,</a:t>
            </a:r>
          </a:p>
          <a:p>
            <a:pPr lvl="0"/>
            <a:r>
              <a:rPr lang="fr-FR" sz="2400" dirty="0" smtClean="0"/>
              <a:t>Assurer la formation du personnel de santé du secteur privé,</a:t>
            </a:r>
          </a:p>
          <a:p>
            <a:pPr lvl="0"/>
            <a:r>
              <a:rPr lang="fr-FR" sz="2400" dirty="0" smtClean="0"/>
              <a:t>Rendre disponible la définition de cas dans toutes les formations sanitaires ,</a:t>
            </a:r>
          </a:p>
          <a:p>
            <a:pPr lvl="0"/>
            <a:r>
              <a:rPr lang="fr-FR" sz="2400" dirty="0" smtClean="0"/>
              <a:t>Impliquer les personnes guéries dans la sensibilisation des populations ,</a:t>
            </a:r>
          </a:p>
          <a:p>
            <a:pPr lvl="0"/>
            <a:r>
              <a:rPr lang="fr-FR" sz="2400" dirty="0" smtClean="0"/>
              <a:t>Prévoir une décoration post mortem aux décédés.</a:t>
            </a:r>
            <a:endParaRPr lang="fr-FR" sz="2400" dirty="0"/>
          </a:p>
          <a:p>
            <a:pPr lvl="0">
              <a:buFont typeface="Wingdings" panose="05000000000000000000" pitchFamily="2" charset="2"/>
              <a:buChar char="q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4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51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13407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7321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Logistique</a:t>
            </a:r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000" dirty="0"/>
              <a:t>Consolidation des besoins des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/>
              <a:t>Réception des donations :</a:t>
            </a:r>
          </a:p>
          <a:p>
            <a:pPr lvl="1"/>
            <a:r>
              <a:rPr lang="fr-FR" sz="2000" dirty="0"/>
              <a:t>UNFPA pour le Ministère de Affaires sociales</a:t>
            </a:r>
          </a:p>
          <a:p>
            <a:pPr lvl="1"/>
            <a:r>
              <a:rPr lang="fr-FR" sz="2000" dirty="0"/>
              <a:t>Association des Pharmaciens responsables des sociétés grossistes</a:t>
            </a:r>
          </a:p>
          <a:p>
            <a:pPr lvl="1"/>
            <a:r>
              <a:rPr lang="fr-FR" sz="2000" dirty="0"/>
              <a:t>RUSAL à Donka ?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/>
              <a:t>Mise à disposition des matériels à la DSVCO pour la Croix rouge</a:t>
            </a:r>
          </a:p>
          <a:p>
            <a:pPr marL="914400" lvl="1" indent="-514350"/>
            <a:r>
              <a:rPr lang="fr-FR" sz="2000" dirty="0"/>
              <a:t>3 Véhicules Pickup, donnés par le Ministère de l’Action sociale ;</a:t>
            </a:r>
          </a:p>
          <a:p>
            <a:pPr marL="914400" lvl="1" indent="-514350"/>
            <a:r>
              <a:rPr lang="fr-FR" sz="2000" dirty="0"/>
              <a:t>Carburant en raison de 80 litres/jour donné par Ministère de la Santé ;</a:t>
            </a:r>
          </a:p>
          <a:p>
            <a:pPr marL="914400" lvl="1" indent="-514350"/>
            <a:r>
              <a:rPr lang="fr-FR" sz="2000" dirty="0"/>
              <a:t>1000 flacons de solutions chlorées données par la Commission Logistique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fr-FR" sz="2000" dirty="0"/>
              <a:t>Acheminement de 30 tonnes de vivres (20 T de riz et 10 T d’huile) à Guéckédou, Kissidougou et Macenta)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fr-FR" sz="2000" dirty="0"/>
              <a:t>Création d’une adresse e-mail pour la commission logistique </a:t>
            </a:r>
            <a:r>
              <a:rPr lang="fr-FR" sz="2400" b="1" dirty="0"/>
              <a:t>(logistiqueebola@gmail.com)</a:t>
            </a:r>
          </a:p>
          <a:p>
            <a:pPr marL="0" indent="0">
              <a:buNone/>
            </a:pPr>
            <a:endParaRPr lang="fr-FR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0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99734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24744"/>
            <a:ext cx="9217024" cy="5256584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lvl="0"/>
            <a:r>
              <a:rPr lang="fr-FR" sz="2600" dirty="0"/>
              <a:t>Revue  et finalisation du document de plaidoyer à l’intention des leaders religieux</a:t>
            </a:r>
            <a:r>
              <a:rPr lang="fr-FR" sz="2600" dirty="0" smtClean="0"/>
              <a:t>.</a:t>
            </a:r>
          </a:p>
          <a:p>
            <a:pPr lvl="0"/>
            <a:r>
              <a:rPr lang="fr-FR" sz="2600" dirty="0" smtClean="0"/>
              <a:t>Obtention de </a:t>
            </a:r>
            <a:r>
              <a:rPr lang="fr-FR" sz="2600" dirty="0"/>
              <a:t>l’autorisation du Comité </a:t>
            </a:r>
            <a:r>
              <a:rPr lang="fr-FR" sz="2600" dirty="0" smtClean="0"/>
              <a:t>interministériel pour la diffusion des spots et autres messages,</a:t>
            </a:r>
          </a:p>
          <a:p>
            <a:pPr lvl="0"/>
            <a:r>
              <a:rPr lang="fr-FR" sz="2600" dirty="0"/>
              <a:t>Plan Guinée prêts à financer à raison </a:t>
            </a:r>
            <a:r>
              <a:rPr lang="fr-FR" sz="2600" dirty="0" smtClean="0"/>
              <a:t>la reprographie de </a:t>
            </a:r>
            <a:r>
              <a:rPr lang="fr-FR" sz="2600" dirty="0"/>
              <a:t>15 000 </a:t>
            </a:r>
            <a:r>
              <a:rPr lang="fr-FR" sz="2600" dirty="0" smtClean="0"/>
              <a:t>exemplaires et </a:t>
            </a:r>
            <a:r>
              <a:rPr lang="fr-FR" sz="2600" dirty="0"/>
              <a:t>ACF  </a:t>
            </a:r>
            <a:r>
              <a:rPr lang="fr-FR" sz="2600" dirty="0" smtClean="0"/>
              <a:t>prédisposé pour la reprographie,</a:t>
            </a:r>
          </a:p>
          <a:p>
            <a:r>
              <a:rPr lang="fr-FR" sz="2600" dirty="0" smtClean="0"/>
              <a:t>Mise en place de dispositif de lavage des mains dans les écoles : Action en cours à Kissidougou et à Macenta (Plan Guinée)</a:t>
            </a:r>
          </a:p>
          <a:p>
            <a:r>
              <a:rPr lang="fr-FR" sz="2600" dirty="0"/>
              <a:t>Séance de travail avec le </a:t>
            </a:r>
            <a:r>
              <a:rPr lang="fr-FR" sz="2600" dirty="0" smtClean="0"/>
              <a:t>syndicat. </a:t>
            </a:r>
            <a:endParaRPr lang="fr-FR" sz="2600" dirty="0"/>
          </a:p>
          <a:p>
            <a:endParaRPr lang="fr-FR" sz="2800" dirty="0" smtClean="0"/>
          </a:p>
          <a:p>
            <a:pPr lvl="0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15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287" y="-16621"/>
            <a:ext cx="9036496" cy="13407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MISE EN ŒUVRE DU PLAN DE REPONSE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73216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: en ressources humaines, matérielles et financières:</a:t>
            </a:r>
          </a:p>
          <a:p>
            <a:pPr marL="0" lvl="0" indent="0">
              <a:spcBef>
                <a:spcPts val="0"/>
              </a:spcBef>
              <a:buNone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fr-FR" b="1" dirty="0" smtClean="0"/>
              <a:t>RH</a:t>
            </a:r>
            <a:r>
              <a:rPr lang="fr-FR" dirty="0" smtClean="0"/>
              <a:t>: Cliniciens (2), Epidémiologistes, Psychologues (1), Communicateurs, logisticiens (2), Spécialiste en prévention (3) </a:t>
            </a:r>
          </a:p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fr-FR" b="1" dirty="0" smtClean="0"/>
              <a:t>Matérielles</a:t>
            </a:r>
            <a:r>
              <a:rPr lang="fr-FR" dirty="0" smtClean="0"/>
              <a:t>: EPP, Chlore, savon, pulvérisateurs, médicaments, réactifs et consommables</a:t>
            </a:r>
          </a:p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fr-FR" b="1" dirty="0" smtClean="0"/>
              <a:t>Financières</a:t>
            </a:r>
            <a:r>
              <a:rPr lang="fr-FR" dirty="0" smtClean="0"/>
              <a:t>: voir plan de réponse</a:t>
            </a:r>
            <a:endParaRPr lang="fr-FR" dirty="0"/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4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9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RECOMMANDATIONS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8712968" cy="514116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251520" y="1412776"/>
            <a:ext cx="8712968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endParaRPr lang="fr-FR" altLang="fr-FR" sz="2800" dirty="0" smtClean="0">
              <a:solidFill>
                <a:srgbClr val="000066"/>
              </a:solidFill>
            </a:endParaRPr>
          </a:p>
          <a:p>
            <a:pPr algn="just">
              <a:spcBef>
                <a:spcPct val="50000"/>
              </a:spcBef>
            </a:pPr>
            <a:endParaRPr lang="fr-FR" sz="2800" dirty="0" smtClean="0">
              <a:solidFill>
                <a:srgbClr val="000066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07504" y="1268760"/>
            <a:ext cx="8928992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07504" y="1484784"/>
            <a:ext cx="8928992" cy="5373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9904" y="1637184"/>
            <a:ext cx="8928992" cy="5373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23140" y="1412776"/>
            <a:ext cx="8625324" cy="4879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vv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fr-FR" sz="2400" dirty="0" smtClean="0"/>
          </a:p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6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36912"/>
            <a:ext cx="8496944" cy="8640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MERCI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51786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6053</TotalTime>
  <Words>3867</Words>
  <Application>Microsoft Office PowerPoint</Application>
  <PresentationFormat>Affichage à l'écran (4:3)</PresentationFormat>
  <Paragraphs>1332</Paragraphs>
  <Slides>45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Thème Office</vt:lpstr>
      <vt:lpstr>Présentation PowerPoint</vt:lpstr>
      <vt:lpstr>Ordre du jour  </vt:lpstr>
      <vt:lpstr> REVUE  DES  RECOMMANDATIONS</vt:lpstr>
      <vt:lpstr>POINTS SAILLANTS</vt:lpstr>
      <vt:lpstr> SITUATION ÉPIDÉMIOLOGIQUE </vt:lpstr>
      <vt:lpstr> SITUATION ÉPIDÉMIOLOGIQUE Nouveaux cas suspects  </vt:lpstr>
      <vt:lpstr> SITUATION ÉPIDÉMIOLOGIQUE Total cas suspects et décès </vt:lpstr>
      <vt:lpstr>Présentation PowerPoint</vt:lpstr>
      <vt:lpstr> SITUATION ÉPIDÉMIOLOGIQUE  (SUIVI DES CONTACTS) </vt:lpstr>
      <vt:lpstr> SITUATION ÉPIDÉMIOLOGIQUE </vt:lpstr>
      <vt:lpstr> SITUATION ÉPIDÉMIOLOGIQUE </vt:lpstr>
      <vt:lpstr>Présentation PowerPoint</vt:lpstr>
      <vt:lpstr> Autres Informations de cas suspects et décès  </vt:lpstr>
      <vt:lpstr>PLAN DE REPONSE</vt:lpstr>
      <vt:lpstr>Objectif 1: Renforcer la coordination des activités de riposte à tous les niveaux </vt:lpstr>
      <vt:lpstr>Objectif 1: Renforcer la coordination des activités de riposte à tous les niveaux </vt:lpstr>
      <vt:lpstr>Objectif 2: Renforcer la détection précoce des cas suspects et l’identification des contacts</vt:lpstr>
      <vt:lpstr>Objectif 2: Renforcer la détection précoce des cas suspects et l’identification des contacts</vt:lpstr>
      <vt:lpstr>Objectif 2: Renforcer la détection précoce des cas suspects et l’identification des contacts</vt:lpstr>
      <vt:lpstr>Objectif 3: Mener des  investigations autour des cas suspects et des décès</vt:lpstr>
      <vt:lpstr>Objectif 3: Mener des  investigations autour des cas suspects et des décès</vt:lpstr>
      <vt:lpstr>Objectif 4: Assurer une prise en charge rapide et efficace de tous les cas suspects</vt:lpstr>
      <vt:lpstr>Objectif 4: Assurer une prise en charge rapide et efficace de tous les cas suspects</vt:lpstr>
      <vt:lpstr>Objectif 4: Assurer une prise en charge rapide et efficace de tous les cas suspects</vt:lpstr>
      <vt:lpstr>Objectif 5: Assurer une bonne gestion des corps des personnes décédées de fièvre hémorragiques</vt:lpstr>
      <vt:lpstr>Objectif 6: Promouvoir des comportements de prévention et de lutte contre la Fièvre hémorragique Ebola</vt:lpstr>
      <vt:lpstr>Objectif 6: Promouvoir des comportements de prévention et de lutte contre la Fièvre hémorragique Ebola</vt:lpstr>
      <vt:lpstr>Objectif 6: Promouvoir des comportements de prévention et de lutte contre la Fièvre hémorragique Ebola</vt:lpstr>
      <vt:lpstr>Objectif 6: Promouvoir des comportements de prévention et de lutte contre la Fièvre hémorragique Ebola</vt:lpstr>
      <vt:lpstr>Objectif 7: Renforcer les plateaux techniques du réseau de laboratoires</vt:lpstr>
      <vt:lpstr>Objectif 8: Assurer une gestion sécurisée des déchets</vt:lpstr>
      <vt:lpstr>Objectif 8: Assurer une gestion sécurisée des déchets</vt:lpstr>
      <vt:lpstr>Objectif 9: Assurer une prise en charge psychosociale des enfants orphelins et des survivants</vt:lpstr>
      <vt:lpstr>PLAN DE REPONSE</vt:lpstr>
      <vt:lpstr>PLAN DE REPONSE</vt:lpstr>
      <vt:lpstr>PLAN DE REPONSE</vt:lpstr>
      <vt:lpstr>PERSPECTIVES</vt:lpstr>
      <vt:lpstr> MISE EN ŒUVRE DU PLAN DE REPONSE</vt:lpstr>
      <vt:lpstr> MISE EN ŒUVRE DU PLAN DE REPONSE</vt:lpstr>
      <vt:lpstr> MISE EN ŒUVRE DU PLAN DE REPONSE</vt:lpstr>
      <vt:lpstr> MISE EN ŒUVRE DU PLAN DE REPONSE</vt:lpstr>
      <vt:lpstr>MISE EN ŒUVRE DU PLAN DE REPONSE</vt:lpstr>
      <vt:lpstr> MISE EN ŒUVRE DU PLAN DE REPONSE</vt:lpstr>
      <vt:lpstr>RECOMMANDATIONS</vt:lpstr>
      <vt:lpstr>MERCI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Camara, Dr. Siriman - gn</dc:creator>
  <cp:lastModifiedBy>ANTIM</cp:lastModifiedBy>
  <cp:revision>344</cp:revision>
  <cp:lastPrinted>2014-04-02T14:53:15Z</cp:lastPrinted>
  <dcterms:created xsi:type="dcterms:W3CDTF">2014-01-28T17:25:46Z</dcterms:created>
  <dcterms:modified xsi:type="dcterms:W3CDTF">2014-04-07T10:01:23Z</dcterms:modified>
</cp:coreProperties>
</file>