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10" r:id="rId3"/>
    <p:sldId id="317" r:id="rId4"/>
    <p:sldId id="311" r:id="rId5"/>
    <p:sldId id="312" r:id="rId6"/>
    <p:sldId id="306" r:id="rId7"/>
    <p:sldId id="257" r:id="rId8"/>
    <p:sldId id="318" r:id="rId9"/>
    <p:sldId id="308" r:id="rId10"/>
    <p:sldId id="286" r:id="rId11"/>
    <p:sldId id="313" r:id="rId12"/>
    <p:sldId id="314" r:id="rId13"/>
    <p:sldId id="315" r:id="rId14"/>
    <p:sldId id="316" r:id="rId15"/>
    <p:sldId id="295" r:id="rId16"/>
    <p:sldId id="294" r:id="rId17"/>
    <p:sldId id="275" r:id="rId18"/>
  </p:sldIdLst>
  <p:sldSz cx="9144000" cy="6858000" type="screen4x3"/>
  <p:notesSz cx="6805613" cy="99393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0" d="100"/>
          <a:sy n="70" d="100"/>
        </p:scale>
        <p:origin x="-136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4939" y="0"/>
            <a:ext cx="2949099" cy="496967"/>
          </a:xfrm>
          <a:prstGeom prst="rect">
            <a:avLst/>
          </a:prstGeom>
        </p:spPr>
        <p:txBody>
          <a:bodyPr vert="horz" lIns="91440" tIns="45720" rIns="91440" bIns="45720" rtlCol="0"/>
          <a:lstStyle>
            <a:lvl1pPr algn="r">
              <a:defRPr sz="1200"/>
            </a:lvl1pPr>
          </a:lstStyle>
          <a:p>
            <a:fld id="{2371AE4B-1835-4177-9ED0-F8E8D95A1F6C}" type="datetimeFigureOut">
              <a:rPr lang="fr-FR" smtClean="0"/>
              <a:pPr/>
              <a:t>16/04/2013</a:t>
            </a:fld>
            <a:endParaRPr lang="fr-FR"/>
          </a:p>
        </p:txBody>
      </p:sp>
      <p:sp>
        <p:nvSpPr>
          <p:cNvPr id="4" name="Espace réservé du pied de page 3"/>
          <p:cNvSpPr>
            <a:spLocks noGrp="1"/>
          </p:cNvSpPr>
          <p:nvPr>
            <p:ph type="ftr" sz="quarter" idx="2"/>
          </p:nvPr>
        </p:nvSpPr>
        <p:spPr>
          <a:xfrm>
            <a:off x="0" y="9440646"/>
            <a:ext cx="2949099" cy="49696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4939" y="9440646"/>
            <a:ext cx="2949099" cy="496967"/>
          </a:xfrm>
          <a:prstGeom prst="rect">
            <a:avLst/>
          </a:prstGeom>
        </p:spPr>
        <p:txBody>
          <a:bodyPr vert="horz" lIns="91440" tIns="45720" rIns="91440" bIns="45720" rtlCol="0" anchor="b"/>
          <a:lstStyle>
            <a:lvl1pPr algn="r">
              <a:defRPr sz="1200"/>
            </a:lvl1pPr>
          </a:lstStyle>
          <a:p>
            <a:fld id="{80E85B90-B2D4-4BCE-A8DF-D3CDA84076F6}" type="slidenum">
              <a:rPr lang="fr-FR" smtClean="0"/>
              <a:pPr/>
              <a:t>‹N°›</a:t>
            </a:fld>
            <a:endParaRPr lang="fr-FR"/>
          </a:p>
        </p:txBody>
      </p:sp>
    </p:spTree>
    <p:extLst>
      <p:ext uri="{BB962C8B-B14F-4D97-AF65-F5344CB8AC3E}">
        <p14:creationId xmlns:p14="http://schemas.microsoft.com/office/powerpoint/2010/main" val="1097296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0A7009E7-C22D-4D60-8820-21D3ECB3B3A1}" type="datetimeFigureOut">
              <a:rPr lang="fr-FR" smtClean="0"/>
              <a:t>16/04/2013</a:t>
            </a:fld>
            <a:endParaRPr lang="fr-FR"/>
          </a:p>
        </p:txBody>
      </p:sp>
      <p:sp>
        <p:nvSpPr>
          <p:cNvPr id="4" name="Espace réservé de l'image des diapositives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CB34C0A7-F9A5-4E45-A9EC-B06001534608}" type="slidenum">
              <a:rPr lang="fr-FR" smtClean="0"/>
              <a:t>‹N°›</a:t>
            </a:fld>
            <a:endParaRPr lang="fr-FR"/>
          </a:p>
        </p:txBody>
      </p:sp>
    </p:spTree>
    <p:extLst>
      <p:ext uri="{BB962C8B-B14F-4D97-AF65-F5344CB8AC3E}">
        <p14:creationId xmlns:p14="http://schemas.microsoft.com/office/powerpoint/2010/main" val="236602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B34C0A7-F9A5-4E45-A9EC-B06001534608}" type="slidenum">
              <a:rPr lang="fr-FR" smtClean="0"/>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67ABCC-A320-464F-BA01-BC2CBC0775B9}" type="datetimeFigureOut">
              <a:rPr lang="fr-FR" smtClean="0"/>
              <a:pPr/>
              <a:t>16/04/2013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BDF8E7-F69E-4D2F-B994-A02FEE8345E8}" type="slidenum">
              <a:rPr lang="fr-FR" smtClean="0"/>
              <a:pPr/>
              <a:t>‹N°›</a:t>
            </a:fld>
            <a:endParaRPr lang="fr-F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alpha val="54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67ABCC-A320-464F-BA01-BC2CBC0775B9}" type="datetimeFigureOut">
              <a:rPr lang="fr-FR" smtClean="0"/>
              <a:pPr/>
              <a:t>16/04/2013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BDF8E7-F69E-4D2F-B994-A02FEE8345E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hyperlink" Target="http://fr.wikipedia.org/wiki/Fichier:Seal_of_Mali.gif"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eal of Mali.gif">
            <a:hlinkClick r:id="rId3"/>
          </p:cNvPr>
          <p:cNvPicPr>
            <a:picLocks noChangeAspect="1" noChangeArrowheads="1"/>
          </p:cNvPicPr>
          <p:nvPr/>
        </p:nvPicPr>
        <p:blipFill>
          <a:blip r:embed="rId4" cstate="print"/>
          <a:srcRect/>
          <a:stretch>
            <a:fillRect/>
          </a:stretch>
        </p:blipFill>
        <p:spPr bwMode="auto">
          <a:xfrm>
            <a:off x="0" y="5589240"/>
            <a:ext cx="1331640" cy="1268760"/>
          </a:xfrm>
          <a:prstGeom prst="rect">
            <a:avLst/>
          </a:prstGeom>
          <a:blipFill>
            <a:blip r:embed="rId5" cstate="print"/>
            <a:tile tx="0" ty="0" sx="100000" sy="100000" flip="none" algn="tl"/>
          </a:blipFill>
        </p:spPr>
      </p:pic>
      <p:sp>
        <p:nvSpPr>
          <p:cNvPr id="2" name="Titre 1"/>
          <p:cNvSpPr>
            <a:spLocks noGrp="1"/>
          </p:cNvSpPr>
          <p:nvPr>
            <p:ph type="ctrTitle"/>
          </p:nvPr>
        </p:nvSpPr>
        <p:spPr>
          <a:xfrm>
            <a:off x="467544" y="692696"/>
            <a:ext cx="8208912" cy="3600400"/>
          </a:xfrm>
          <a:ln w="57150">
            <a:solidFill>
              <a:schemeClr val="tx1"/>
            </a:solidFill>
          </a:ln>
        </p:spPr>
        <p:txBody>
          <a:bodyPr>
            <a:normAutofit/>
          </a:bodyPr>
          <a:lstStyle/>
          <a:p>
            <a:r>
              <a:rPr lang="fr-FR" sz="5400" b="1" dirty="0" smtClean="0">
                <a:solidFill>
                  <a:srgbClr val="0070C0"/>
                </a:solidFill>
                <a:latin typeface="Albertus Extra Bold" pitchFamily="34" charset="0"/>
                <a:cs typeface="Arial Black"/>
              </a:rPr>
              <a:t>LE PROCESSUS ÉLECTORAL : ÉTAT D’AVANCEMENT DES PRÉPARATIFS</a:t>
            </a:r>
            <a:r>
              <a:rPr lang="fr-FR" sz="5400" b="1" dirty="0" smtClean="0">
                <a:latin typeface="Albertus Extra Bold" pitchFamily="34" charset="0"/>
                <a:cs typeface="Arial Black"/>
              </a:rPr>
              <a:t>.</a:t>
            </a:r>
            <a:endParaRPr lang="fr-FR" sz="5400" b="1" dirty="0">
              <a:latin typeface="Albertus Extra Bold" pitchFamily="34" charset="0"/>
              <a:cs typeface="Bernard MT Condensed"/>
            </a:endParaRPr>
          </a:p>
        </p:txBody>
      </p:sp>
      <p:sp>
        <p:nvSpPr>
          <p:cNvPr id="3" name="Sous-titre 2"/>
          <p:cNvSpPr>
            <a:spLocks noGrp="1"/>
          </p:cNvSpPr>
          <p:nvPr>
            <p:ph type="subTitle" idx="1"/>
          </p:nvPr>
        </p:nvSpPr>
        <p:spPr>
          <a:xfrm>
            <a:off x="1371600" y="4869160"/>
            <a:ext cx="6368752" cy="1080120"/>
          </a:xfrm>
          <a:ln w="57150">
            <a:solidFill>
              <a:schemeClr val="tx1"/>
            </a:solidFill>
          </a:ln>
        </p:spPr>
        <p:txBody>
          <a:bodyPr>
            <a:normAutofit/>
          </a:bodyPr>
          <a:lstStyle/>
          <a:p>
            <a:r>
              <a:rPr lang="fr-FR" sz="2000" b="1" i="1" dirty="0" smtClean="0">
                <a:solidFill>
                  <a:schemeClr val="tx1"/>
                </a:solidFill>
                <a:effectLst>
                  <a:outerShdw blurRad="38100" dist="38100" dir="2700000" algn="tl">
                    <a:srgbClr val="000000">
                      <a:alpha val="43137"/>
                    </a:srgbClr>
                  </a:outerShdw>
                </a:effectLst>
                <a:latin typeface="Bookman Old Style" pitchFamily="18" charset="0"/>
              </a:rPr>
              <a:t>Ministère de l’Administration Territoriale, de la Décentralisation et de l’Aménagement du Territoire</a:t>
            </a:r>
            <a:endParaRPr lang="fr-FR" sz="2000" b="1" i="1" dirty="0">
              <a:solidFill>
                <a:schemeClr val="tx1"/>
              </a:solidFill>
              <a:effectLst>
                <a:outerShdw blurRad="38100" dist="38100" dir="2700000" algn="tl">
                  <a:srgbClr val="000000">
                    <a:alpha val="43137"/>
                  </a:srgbClr>
                </a:outerShdw>
              </a:effectLst>
              <a:latin typeface="Bookman Old Style" pitchFamily="18" charset="0"/>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22114"/>
          </a:xfrm>
          <a:ln w="38100">
            <a:solidFill>
              <a:schemeClr val="tx1"/>
            </a:solidFill>
          </a:ln>
        </p:spPr>
        <p:txBody>
          <a:bodyPr/>
          <a:lstStyle/>
          <a:p>
            <a:r>
              <a:rPr lang="fr-FR" b="1" dirty="0" smtClean="0">
                <a:solidFill>
                  <a:srgbClr val="0000FF"/>
                </a:solidFill>
              </a:rPr>
              <a:t>I. Introduction </a:t>
            </a:r>
            <a:endParaRPr lang="fr-FR" b="1" dirty="0">
              <a:solidFill>
                <a:srgbClr val="0000FF"/>
              </a:solidFill>
            </a:endParaRPr>
          </a:p>
        </p:txBody>
      </p:sp>
      <p:sp>
        <p:nvSpPr>
          <p:cNvPr id="3" name="Espace réservé du contenu 2"/>
          <p:cNvSpPr>
            <a:spLocks noGrp="1"/>
          </p:cNvSpPr>
          <p:nvPr>
            <p:ph idx="1"/>
          </p:nvPr>
        </p:nvSpPr>
        <p:spPr>
          <a:xfrm>
            <a:off x="457200" y="1340768"/>
            <a:ext cx="8363272" cy="5112568"/>
          </a:xfrm>
          <a:ln w="38100">
            <a:solidFill>
              <a:schemeClr val="tx1"/>
            </a:solidFill>
          </a:ln>
        </p:spPr>
        <p:txBody>
          <a:bodyPr>
            <a:normAutofit fontScale="85000" lnSpcReduction="20000"/>
          </a:bodyPr>
          <a:lstStyle/>
          <a:p>
            <a:pPr marL="0" indent="0" algn="just">
              <a:buNone/>
            </a:pPr>
            <a:r>
              <a:rPr lang="fr-FR" dirty="0" smtClean="0"/>
              <a:t>La feuille de route du Gouvernement de transition adoptée par l’Assemblée Nationale inscrit la tenue de bonnes élections comme une priorité de l’Etat malien. Fort de ces instructions, le Ministère de l’Administration Territoriale en charge de l’organisation matérielle des opérations électorales, a entrepris un certain nombre d’activités dont la finalité est d’atteindre cet objectif. Il s’agit entre autres de la concertation avec les acteurs politiques, l’établissement d’un avant-projet de chronogramme, les plans formation des agents électoraux , la définition de stratégie globale d’éducation civique et de sensibilisation des électeurs, la mise en place des structures techniques opérationnelles ainsi que la prise des actes règlementaires d’encadrement des opérations. Mon développement suivra le plan ci-après:</a:t>
            </a:r>
            <a:endParaRPr lang="fr-FR" dirty="0" smtClean="0">
              <a:latin typeface="+mj-lt"/>
            </a:endParaRPr>
          </a:p>
          <a:p>
            <a:pPr>
              <a:buFontTx/>
              <a:buNone/>
            </a:pPr>
            <a:endParaRPr lang="fr-FR" dirty="0" smtClean="0">
              <a:latin typeface="+mj-lt"/>
            </a:endParaRP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093296"/>
            <a:ext cx="773807" cy="764703"/>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3305581042"/>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w="38100">
            <a:solidFill>
              <a:schemeClr val="tx1"/>
            </a:solidFill>
          </a:ln>
        </p:spPr>
        <p:txBody>
          <a:bodyPr/>
          <a:lstStyle/>
          <a:p>
            <a:r>
              <a:rPr lang="fr-FR" b="1" dirty="0" smtClean="0">
                <a:solidFill>
                  <a:srgbClr val="0000FF"/>
                </a:solidFill>
              </a:rPr>
              <a:t>Plan de l’exposé</a:t>
            </a:r>
            <a:endParaRPr lang="fr-FR" b="1" dirty="0">
              <a:solidFill>
                <a:srgbClr val="0000FF"/>
              </a:solidFill>
            </a:endParaRPr>
          </a:p>
        </p:txBody>
      </p:sp>
      <p:sp>
        <p:nvSpPr>
          <p:cNvPr id="3" name="Espace réservé du contenu 2"/>
          <p:cNvSpPr>
            <a:spLocks noGrp="1"/>
          </p:cNvSpPr>
          <p:nvPr>
            <p:ph idx="1"/>
          </p:nvPr>
        </p:nvSpPr>
        <p:spPr>
          <a:xfrm>
            <a:off x="457200" y="1484784"/>
            <a:ext cx="8229600" cy="4641379"/>
          </a:xfrm>
          <a:ln w="38100">
            <a:solidFill>
              <a:schemeClr val="tx1"/>
            </a:solidFill>
          </a:ln>
        </p:spPr>
        <p:txBody>
          <a:bodyPr>
            <a:normAutofit fontScale="85000" lnSpcReduction="20000"/>
          </a:bodyPr>
          <a:lstStyle/>
          <a:p>
            <a:pPr marL="571500" indent="-571500">
              <a:buFont typeface="+mj-lt"/>
              <a:buAutoNum type="romanUcPeriod"/>
            </a:pPr>
            <a:r>
              <a:rPr lang="fr-FR" dirty="0" smtClean="0"/>
              <a:t>Introduction </a:t>
            </a:r>
          </a:p>
          <a:p>
            <a:pPr marL="0" indent="0">
              <a:buNone/>
            </a:pPr>
            <a:r>
              <a:rPr lang="fr-FR" dirty="0" smtClean="0"/>
              <a:t>II</a:t>
            </a:r>
            <a:r>
              <a:rPr lang="fr-FR" dirty="0"/>
              <a:t>. Chronogramme Electoral</a:t>
            </a:r>
          </a:p>
          <a:p>
            <a:pPr marL="0" indent="0">
              <a:buNone/>
            </a:pPr>
            <a:r>
              <a:rPr lang="fr-FR" dirty="0" smtClean="0"/>
              <a:t>III. </a:t>
            </a:r>
            <a:r>
              <a:rPr lang="fr-FR" dirty="0"/>
              <a:t>Fichier électoral</a:t>
            </a:r>
          </a:p>
          <a:p>
            <a:pPr marL="0" indent="0">
              <a:buNone/>
            </a:pPr>
            <a:r>
              <a:rPr lang="fr-FR" dirty="0" smtClean="0"/>
              <a:t>IV. Activités Transversales</a:t>
            </a:r>
          </a:p>
          <a:p>
            <a:pPr marL="0" indent="0">
              <a:buNone/>
            </a:pPr>
            <a:r>
              <a:rPr lang="fr-FR" dirty="0" smtClean="0"/>
              <a:t>4.1 Formation électorale</a:t>
            </a:r>
          </a:p>
          <a:p>
            <a:pPr marL="0" indent="0">
              <a:buNone/>
            </a:pPr>
            <a:r>
              <a:rPr lang="fr-FR" dirty="0" smtClean="0"/>
              <a:t>4.2 Education civique et sensibilisation des électeurs</a:t>
            </a:r>
          </a:p>
          <a:p>
            <a:pPr marL="0" indent="0">
              <a:buNone/>
            </a:pPr>
            <a:r>
              <a:rPr lang="fr-FR" dirty="0" smtClean="0"/>
              <a:t>V. </a:t>
            </a:r>
            <a:r>
              <a:rPr lang="fr-FR" dirty="0"/>
              <a:t>Fonctionnement des </a:t>
            </a:r>
            <a:r>
              <a:rPr lang="fr-FR" dirty="0" smtClean="0"/>
              <a:t>Institutions</a:t>
            </a:r>
          </a:p>
          <a:p>
            <a:pPr marL="0" indent="0">
              <a:buNone/>
            </a:pPr>
            <a:r>
              <a:rPr lang="fr-FR" dirty="0" smtClean="0"/>
              <a:t>VI. Budget des élections</a:t>
            </a:r>
            <a:endParaRPr lang="fr-FR" dirty="0"/>
          </a:p>
          <a:p>
            <a:pPr marL="0" indent="0">
              <a:buNone/>
            </a:pPr>
            <a:r>
              <a:rPr lang="fr-FR" dirty="0" smtClean="0"/>
              <a:t>VII. Défis</a:t>
            </a:r>
          </a:p>
          <a:p>
            <a:pPr marL="0" indent="0">
              <a:buNone/>
            </a:pPr>
            <a:r>
              <a:rPr lang="fr-FR" dirty="0" smtClean="0"/>
              <a:t>VIII. Perspectives</a:t>
            </a:r>
          </a:p>
          <a:p>
            <a:pPr marL="0" indent="0">
              <a:buNone/>
            </a:pPr>
            <a:r>
              <a:rPr lang="fr-FR" dirty="0"/>
              <a:t> </a:t>
            </a:r>
            <a:r>
              <a:rPr lang="fr-FR" dirty="0" smtClean="0"/>
              <a:t>Conclusion</a:t>
            </a: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5897830"/>
            <a:ext cx="971600" cy="960169"/>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4274307131"/>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22114"/>
          </a:xfrm>
          <a:ln w="38100">
            <a:solidFill>
              <a:schemeClr val="tx1"/>
            </a:solidFill>
          </a:ln>
        </p:spPr>
        <p:txBody>
          <a:bodyPr/>
          <a:lstStyle/>
          <a:p>
            <a:r>
              <a:rPr lang="fr-FR" b="1" dirty="0" smtClean="0">
                <a:solidFill>
                  <a:srgbClr val="0000FF"/>
                </a:solidFill>
              </a:rPr>
              <a:t>II. Chronogramme électoral</a:t>
            </a:r>
            <a:endParaRPr lang="fr-FR" b="1" dirty="0">
              <a:solidFill>
                <a:srgbClr val="0000FF"/>
              </a:solidFill>
            </a:endParaRPr>
          </a:p>
        </p:txBody>
      </p:sp>
      <p:sp>
        <p:nvSpPr>
          <p:cNvPr id="3" name="Espace réservé du contenu 2"/>
          <p:cNvSpPr>
            <a:spLocks noGrp="1"/>
          </p:cNvSpPr>
          <p:nvPr>
            <p:ph idx="1"/>
          </p:nvPr>
        </p:nvSpPr>
        <p:spPr>
          <a:xfrm>
            <a:off x="457200" y="1340768"/>
            <a:ext cx="8363272" cy="5112568"/>
          </a:xfrm>
          <a:ln w="38100">
            <a:solidFill>
              <a:schemeClr val="tx1"/>
            </a:solidFill>
          </a:ln>
        </p:spPr>
        <p:txBody>
          <a:bodyPr>
            <a:normAutofit/>
          </a:bodyPr>
          <a:lstStyle/>
          <a:p>
            <a:pPr marL="0" indent="0" algn="just">
              <a:buNone/>
            </a:pPr>
            <a:r>
              <a:rPr lang="fr-FR" dirty="0" smtClean="0"/>
              <a:t>Conformément à l’annexe de la feuille de route et aux déclarations du Président de la République, le Ministère de l’Administration Territoriale a élaboré un avant-projet de chronogramme électoral qui a été soumis au Premier Ministre. Ce document qui sera discuté au cours de cette semaine avec les acteurs politiques et de la société civile comporte en ces grandes lignes les éléments consignés dans le tableau ci-après:</a:t>
            </a:r>
            <a:endParaRPr lang="en-GB" dirty="0" smtClean="0"/>
          </a:p>
          <a:p>
            <a:pPr>
              <a:buFontTx/>
              <a:buNone/>
            </a:pPr>
            <a:endParaRPr lang="fr-FR" dirty="0" smtClean="0">
              <a:latin typeface="+mj-lt"/>
            </a:endParaRPr>
          </a:p>
          <a:p>
            <a:pPr>
              <a:buFontTx/>
              <a:buNone/>
            </a:pPr>
            <a:endParaRPr lang="fr-FR" dirty="0" smtClean="0">
              <a:latin typeface="+mj-lt"/>
            </a:endParaRP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165304"/>
            <a:ext cx="700942" cy="692695"/>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3915382532"/>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404664"/>
            <a:ext cx="7797552" cy="634082"/>
          </a:xfrm>
        </p:spPr>
        <p:txBody>
          <a:bodyPr>
            <a:noAutofit/>
          </a:bodyPr>
          <a:lstStyle/>
          <a:p>
            <a:r>
              <a:rPr lang="fr-FR" sz="3200" b="1" dirty="0">
                <a:solidFill>
                  <a:srgbClr val="0000FF"/>
                </a:solidFill>
              </a:rPr>
              <a:t>Extrait de l’avant projet de chronogramme</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049862488"/>
              </p:ext>
            </p:extLst>
          </p:nvPr>
        </p:nvGraphicFramePr>
        <p:xfrm>
          <a:off x="457200" y="1340767"/>
          <a:ext cx="8229600" cy="4978753"/>
        </p:xfrm>
        <a:graphic>
          <a:graphicData uri="http://schemas.openxmlformats.org/drawingml/2006/table">
            <a:tbl>
              <a:tblPr firstRow="1" bandRow="1">
                <a:tableStyleId>{5C22544A-7EE6-4342-B048-85BDC9FD1C3A}</a:tableStyleId>
              </a:tblPr>
              <a:tblGrid>
                <a:gridCol w="514400"/>
                <a:gridCol w="5688632"/>
                <a:gridCol w="2026568"/>
              </a:tblGrid>
              <a:tr h="391226">
                <a:tc>
                  <a:txBody>
                    <a:bodyPr/>
                    <a:lstStyle/>
                    <a:p>
                      <a:r>
                        <a:rPr lang="fr-FR" dirty="0" smtClean="0"/>
                        <a:t>N°</a:t>
                      </a:r>
                      <a:endParaRPr lang="fr-FR" dirty="0"/>
                    </a:p>
                  </a:txBody>
                  <a:tcPr/>
                </a:tc>
                <a:tc>
                  <a:txBody>
                    <a:bodyPr/>
                    <a:lstStyle/>
                    <a:p>
                      <a:r>
                        <a:rPr lang="fr-FR" dirty="0" smtClean="0"/>
                        <a:t>Activités</a:t>
                      </a:r>
                      <a:endParaRPr lang="fr-FR" dirty="0"/>
                    </a:p>
                  </a:txBody>
                  <a:tcPr/>
                </a:tc>
                <a:tc>
                  <a:txBody>
                    <a:bodyPr/>
                    <a:lstStyle/>
                    <a:p>
                      <a:r>
                        <a:rPr lang="fr-FR" dirty="0" smtClean="0"/>
                        <a:t>Période</a:t>
                      </a:r>
                      <a:endParaRPr lang="fr-FR" dirty="0"/>
                    </a:p>
                  </a:txBody>
                  <a:tcPr/>
                </a:tc>
              </a:tr>
              <a:tr h="391226">
                <a:tc>
                  <a:txBody>
                    <a:bodyPr/>
                    <a:lstStyle/>
                    <a:p>
                      <a:r>
                        <a:rPr lang="fr-FR" b="1" dirty="0" smtClean="0"/>
                        <a:t>01</a:t>
                      </a:r>
                      <a:endParaRPr lang="fr-FR" b="1" dirty="0"/>
                    </a:p>
                  </a:txBody>
                  <a:tcPr/>
                </a:tc>
                <a:tc>
                  <a:txBody>
                    <a:bodyPr/>
                    <a:lstStyle/>
                    <a:p>
                      <a:r>
                        <a:rPr lang="fr-FR" b="1" dirty="0" smtClean="0"/>
                        <a:t>Relecture de la loi électorale</a:t>
                      </a:r>
                      <a:endParaRPr lang="fr-FR" b="1" dirty="0"/>
                    </a:p>
                  </a:txBody>
                  <a:tcPr/>
                </a:tc>
                <a:tc>
                  <a:txBody>
                    <a:bodyPr/>
                    <a:lstStyle/>
                    <a:p>
                      <a:pPr algn="r"/>
                      <a:r>
                        <a:rPr lang="fr-FR" dirty="0" smtClean="0"/>
                        <a:t>1 mars -30</a:t>
                      </a:r>
                      <a:r>
                        <a:rPr lang="fr-FR" baseline="0" dirty="0" smtClean="0"/>
                        <a:t> avril</a:t>
                      </a:r>
                      <a:endParaRPr lang="fr-FR" dirty="0"/>
                    </a:p>
                  </a:txBody>
                  <a:tcPr/>
                </a:tc>
              </a:tr>
              <a:tr h="391226">
                <a:tc>
                  <a:txBody>
                    <a:bodyPr/>
                    <a:lstStyle/>
                    <a:p>
                      <a:r>
                        <a:rPr lang="fr-FR" b="1" dirty="0" smtClean="0"/>
                        <a:t>02</a:t>
                      </a:r>
                      <a:endParaRPr lang="fr-FR" b="1" dirty="0"/>
                    </a:p>
                  </a:txBody>
                  <a:tcPr/>
                </a:tc>
                <a:tc>
                  <a:txBody>
                    <a:bodyPr/>
                    <a:lstStyle/>
                    <a:p>
                      <a:r>
                        <a:rPr lang="fr-FR" b="1" dirty="0" smtClean="0"/>
                        <a:t>Production et distribution de la carte NINA</a:t>
                      </a:r>
                      <a:endParaRPr lang="fr-FR" b="1" dirty="0"/>
                    </a:p>
                  </a:txBody>
                  <a:tcPr/>
                </a:tc>
                <a:tc>
                  <a:txBody>
                    <a:bodyPr/>
                    <a:lstStyle/>
                    <a:p>
                      <a:pPr algn="r"/>
                      <a:r>
                        <a:rPr lang="fr-FR" dirty="0" smtClean="0"/>
                        <a:t>Avril-Mai</a:t>
                      </a:r>
                      <a:endParaRPr lang="fr-FR" dirty="0"/>
                    </a:p>
                  </a:txBody>
                  <a:tcPr/>
                </a:tc>
              </a:tr>
              <a:tr h="391226">
                <a:tc>
                  <a:txBody>
                    <a:bodyPr/>
                    <a:lstStyle/>
                    <a:p>
                      <a:r>
                        <a:rPr lang="fr-FR" b="1" dirty="0" smtClean="0"/>
                        <a:t>03</a:t>
                      </a:r>
                      <a:endParaRPr lang="fr-FR" b="1" dirty="0"/>
                    </a:p>
                  </a:txBody>
                  <a:tcPr/>
                </a:tc>
                <a:tc>
                  <a:txBody>
                    <a:bodyPr/>
                    <a:lstStyle/>
                    <a:p>
                      <a:r>
                        <a:rPr lang="fr-FR" b="1" dirty="0" smtClean="0"/>
                        <a:t>Redéploiement de l’Administration dans le Nord</a:t>
                      </a:r>
                      <a:endParaRPr lang="fr-FR" b="1" dirty="0"/>
                    </a:p>
                  </a:txBody>
                  <a:tcPr/>
                </a:tc>
                <a:tc>
                  <a:txBody>
                    <a:bodyPr/>
                    <a:lstStyle/>
                    <a:p>
                      <a:pPr algn="r"/>
                      <a:r>
                        <a:rPr lang="fr-FR" dirty="0" smtClean="0"/>
                        <a:t>Février-Juin</a:t>
                      </a:r>
                      <a:endParaRPr lang="fr-FR" dirty="0"/>
                    </a:p>
                  </a:txBody>
                  <a:tcPr/>
                </a:tc>
              </a:tr>
              <a:tr h="391226">
                <a:tc>
                  <a:txBody>
                    <a:bodyPr/>
                    <a:lstStyle/>
                    <a:p>
                      <a:r>
                        <a:rPr lang="fr-FR" b="1" dirty="0" smtClean="0"/>
                        <a:t>04</a:t>
                      </a:r>
                      <a:endParaRPr lang="fr-FR" b="1" dirty="0"/>
                    </a:p>
                  </a:txBody>
                  <a:tcPr/>
                </a:tc>
                <a:tc>
                  <a:txBody>
                    <a:bodyPr/>
                    <a:lstStyle/>
                    <a:p>
                      <a:r>
                        <a:rPr lang="fr-FR" b="1" dirty="0" smtClean="0"/>
                        <a:t>Etablissement de la liste électorale</a:t>
                      </a:r>
                      <a:endParaRPr lang="fr-FR" b="1" dirty="0"/>
                    </a:p>
                  </a:txBody>
                  <a:tcPr/>
                </a:tc>
                <a:tc>
                  <a:txBody>
                    <a:bodyPr/>
                    <a:lstStyle/>
                    <a:p>
                      <a:pPr algn="r"/>
                      <a:r>
                        <a:rPr lang="fr-FR" dirty="0" smtClean="0"/>
                        <a:t>1</a:t>
                      </a:r>
                      <a:r>
                        <a:rPr lang="fr-FR" baseline="30000" dirty="0" smtClean="0"/>
                        <a:t>er</a:t>
                      </a:r>
                      <a:r>
                        <a:rPr lang="fr-FR" baseline="0" dirty="0" smtClean="0"/>
                        <a:t>  - 30 m</a:t>
                      </a:r>
                      <a:r>
                        <a:rPr lang="fr-FR" dirty="0" smtClean="0"/>
                        <a:t>ai</a:t>
                      </a:r>
                      <a:endParaRPr lang="fr-FR" dirty="0"/>
                    </a:p>
                  </a:txBody>
                  <a:tcPr/>
                </a:tc>
              </a:tr>
              <a:tr h="391226">
                <a:tc>
                  <a:txBody>
                    <a:bodyPr/>
                    <a:lstStyle/>
                    <a:p>
                      <a:r>
                        <a:rPr lang="fr-FR" b="1" dirty="0" smtClean="0"/>
                        <a:t>05</a:t>
                      </a:r>
                      <a:endParaRPr lang="fr-FR" b="1" dirty="0"/>
                    </a:p>
                  </a:txBody>
                  <a:tcPr/>
                </a:tc>
                <a:tc>
                  <a:txBody>
                    <a:bodyPr/>
                    <a:lstStyle/>
                    <a:p>
                      <a:r>
                        <a:rPr lang="fr-FR" b="1" dirty="0" smtClean="0"/>
                        <a:t>Dépôt des candidatures aux élections</a:t>
                      </a:r>
                      <a:endParaRPr lang="fr-FR" b="1" dirty="0"/>
                    </a:p>
                  </a:txBody>
                  <a:tcPr/>
                </a:tc>
                <a:tc>
                  <a:txBody>
                    <a:bodyPr/>
                    <a:lstStyle/>
                    <a:p>
                      <a:pPr algn="r"/>
                      <a:r>
                        <a:rPr lang="fr-FR" dirty="0" smtClean="0"/>
                        <a:t>08 mai-07 juin</a:t>
                      </a:r>
                      <a:endParaRPr lang="fr-FR" dirty="0"/>
                    </a:p>
                  </a:txBody>
                  <a:tcPr/>
                </a:tc>
              </a:tr>
              <a:tr h="391226">
                <a:tc>
                  <a:txBody>
                    <a:bodyPr/>
                    <a:lstStyle/>
                    <a:p>
                      <a:r>
                        <a:rPr lang="fr-FR" b="1" dirty="0" smtClean="0"/>
                        <a:t>06</a:t>
                      </a:r>
                      <a:endParaRPr lang="fr-FR" b="1" dirty="0"/>
                    </a:p>
                  </a:txBody>
                  <a:tcPr/>
                </a:tc>
                <a:tc>
                  <a:txBody>
                    <a:bodyPr/>
                    <a:lstStyle/>
                    <a:p>
                      <a:r>
                        <a:rPr lang="fr-FR" b="1" dirty="0" smtClean="0"/>
                        <a:t>Formation</a:t>
                      </a:r>
                      <a:r>
                        <a:rPr lang="fr-FR" b="1" baseline="0" dirty="0" smtClean="0"/>
                        <a:t> des agents électoraux</a:t>
                      </a:r>
                      <a:endParaRPr lang="fr-FR" b="1" dirty="0"/>
                    </a:p>
                  </a:txBody>
                  <a:tcPr/>
                </a:tc>
                <a:tc>
                  <a:txBody>
                    <a:bodyPr/>
                    <a:lstStyle/>
                    <a:p>
                      <a:pPr algn="r"/>
                      <a:r>
                        <a:rPr lang="fr-FR" dirty="0" smtClean="0"/>
                        <a:t>1</a:t>
                      </a:r>
                      <a:r>
                        <a:rPr lang="fr-FR" baseline="30000" dirty="0" smtClean="0"/>
                        <a:t>er</a:t>
                      </a:r>
                      <a:r>
                        <a:rPr lang="fr-FR" dirty="0" smtClean="0"/>
                        <a:t> mai</a:t>
                      </a:r>
                      <a:r>
                        <a:rPr lang="fr-FR" baseline="0" dirty="0" smtClean="0"/>
                        <a:t> – 30 juin</a:t>
                      </a:r>
                      <a:endParaRPr lang="fr-FR" dirty="0"/>
                    </a:p>
                  </a:txBody>
                  <a:tcPr/>
                </a:tc>
              </a:tr>
              <a:tr h="391226">
                <a:tc>
                  <a:txBody>
                    <a:bodyPr/>
                    <a:lstStyle/>
                    <a:p>
                      <a:r>
                        <a:rPr lang="fr-FR" b="1" dirty="0" smtClean="0"/>
                        <a:t>07</a:t>
                      </a:r>
                      <a:endParaRPr lang="fr-FR" b="1" dirty="0"/>
                    </a:p>
                  </a:txBody>
                  <a:tcPr/>
                </a:tc>
                <a:tc>
                  <a:txBody>
                    <a:bodyPr/>
                    <a:lstStyle/>
                    <a:p>
                      <a:r>
                        <a:rPr lang="fr-FR" b="1" dirty="0" smtClean="0"/>
                        <a:t>Campagne électorale 1</a:t>
                      </a:r>
                      <a:r>
                        <a:rPr lang="fr-FR" b="1" baseline="30000" dirty="0" smtClean="0"/>
                        <a:t>er</a:t>
                      </a:r>
                      <a:r>
                        <a:rPr lang="fr-FR" b="1" dirty="0" smtClean="0"/>
                        <a:t> tour présidentiel</a:t>
                      </a:r>
                      <a:endParaRPr lang="fr-FR" b="1" dirty="0"/>
                    </a:p>
                  </a:txBody>
                  <a:tcPr/>
                </a:tc>
                <a:tc>
                  <a:txBody>
                    <a:bodyPr/>
                    <a:lstStyle/>
                    <a:p>
                      <a:pPr algn="r"/>
                      <a:r>
                        <a:rPr lang="fr-FR" dirty="0" smtClean="0"/>
                        <a:t>16 juin – 16 juillet </a:t>
                      </a:r>
                      <a:endParaRPr lang="fr-FR" dirty="0"/>
                    </a:p>
                  </a:txBody>
                  <a:tcPr/>
                </a:tc>
              </a:tr>
              <a:tr h="391226">
                <a:tc>
                  <a:txBody>
                    <a:bodyPr/>
                    <a:lstStyle/>
                    <a:p>
                      <a:r>
                        <a:rPr lang="fr-FR" b="1" dirty="0" smtClean="0"/>
                        <a:t>08</a:t>
                      </a:r>
                      <a:endParaRPr lang="fr-FR" b="1" dirty="0"/>
                    </a:p>
                  </a:txBody>
                  <a:tcPr/>
                </a:tc>
                <a:tc>
                  <a:txBody>
                    <a:bodyPr/>
                    <a:lstStyle/>
                    <a:p>
                      <a:r>
                        <a:rPr lang="fr-FR" b="1" dirty="0" smtClean="0"/>
                        <a:t>1</a:t>
                      </a:r>
                      <a:r>
                        <a:rPr lang="fr-FR" b="1" baseline="30000" dirty="0" smtClean="0"/>
                        <a:t>er</a:t>
                      </a:r>
                      <a:r>
                        <a:rPr lang="fr-FR" b="1" dirty="0" smtClean="0"/>
                        <a:t> tour de l’élection Présidentielle</a:t>
                      </a:r>
                      <a:endParaRPr lang="fr-FR" b="1" dirty="0"/>
                    </a:p>
                  </a:txBody>
                  <a:tcPr/>
                </a:tc>
                <a:tc>
                  <a:txBody>
                    <a:bodyPr/>
                    <a:lstStyle/>
                    <a:p>
                      <a:pPr algn="r"/>
                      <a:r>
                        <a:rPr lang="fr-FR" dirty="0" smtClean="0"/>
                        <a:t>07 juillet </a:t>
                      </a:r>
                      <a:endParaRPr lang="fr-FR" dirty="0"/>
                    </a:p>
                  </a:txBody>
                  <a:tcPr/>
                </a:tc>
              </a:tr>
              <a:tr h="675267">
                <a:tc>
                  <a:txBody>
                    <a:bodyPr/>
                    <a:lstStyle/>
                    <a:p>
                      <a:r>
                        <a:rPr lang="fr-FR" b="1" dirty="0" smtClean="0"/>
                        <a:t>09</a:t>
                      </a:r>
                      <a:endParaRPr lang="fr-FR" b="1" dirty="0"/>
                    </a:p>
                  </a:txBody>
                  <a:tcPr/>
                </a:tc>
                <a:tc>
                  <a:txBody>
                    <a:bodyPr/>
                    <a:lstStyle/>
                    <a:p>
                      <a:r>
                        <a:rPr lang="fr-FR" b="1" dirty="0" smtClean="0"/>
                        <a:t>Annonce des résultats provisoires</a:t>
                      </a:r>
                      <a:r>
                        <a:rPr lang="fr-FR" b="1" baseline="0" dirty="0" smtClean="0"/>
                        <a:t> </a:t>
                      </a:r>
                      <a:r>
                        <a:rPr lang="fr-FR" b="1" dirty="0" smtClean="0"/>
                        <a:t>du 1</a:t>
                      </a:r>
                      <a:r>
                        <a:rPr lang="fr-FR" b="1" baseline="30000" dirty="0" smtClean="0"/>
                        <a:t>er</a:t>
                      </a:r>
                      <a:r>
                        <a:rPr lang="fr-FR" b="1" dirty="0" smtClean="0"/>
                        <a:t> tour de</a:t>
                      </a:r>
                      <a:r>
                        <a:rPr lang="fr-FR" b="1" baseline="0" dirty="0" smtClean="0"/>
                        <a:t> l’élection présidentielle</a:t>
                      </a:r>
                      <a:endParaRPr lang="fr-FR" b="1" dirty="0"/>
                    </a:p>
                  </a:txBody>
                  <a:tcPr/>
                </a:tc>
                <a:tc>
                  <a:txBody>
                    <a:bodyPr/>
                    <a:lstStyle/>
                    <a:p>
                      <a:pPr algn="r"/>
                      <a:r>
                        <a:rPr lang="fr-FR" dirty="0" smtClean="0"/>
                        <a:t>12 juillet</a:t>
                      </a:r>
                      <a:endParaRPr lang="fr-FR" dirty="0"/>
                    </a:p>
                  </a:txBody>
                  <a:tcPr/>
                </a:tc>
              </a:tr>
              <a:tr h="391226">
                <a:tc>
                  <a:txBody>
                    <a:bodyPr/>
                    <a:lstStyle/>
                    <a:p>
                      <a:r>
                        <a:rPr lang="fr-FR" b="1" dirty="0" smtClean="0"/>
                        <a:t>10</a:t>
                      </a:r>
                      <a:endParaRPr lang="fr-FR" b="1" dirty="0"/>
                    </a:p>
                  </a:txBody>
                  <a:tcPr/>
                </a:tc>
                <a:tc>
                  <a:txBody>
                    <a:bodyPr/>
                    <a:lstStyle/>
                    <a:p>
                      <a:r>
                        <a:rPr lang="fr-FR" b="1" dirty="0" smtClean="0"/>
                        <a:t>2</a:t>
                      </a:r>
                      <a:r>
                        <a:rPr lang="fr-FR" b="1" baseline="30000" dirty="0" smtClean="0"/>
                        <a:t>ème</a:t>
                      </a:r>
                      <a:r>
                        <a:rPr lang="fr-FR" b="1" dirty="0" smtClean="0"/>
                        <a:t> tour Présidentiel + 1</a:t>
                      </a:r>
                      <a:r>
                        <a:rPr lang="fr-FR" b="1" baseline="30000" dirty="0" smtClean="0"/>
                        <a:t>er</a:t>
                      </a:r>
                      <a:r>
                        <a:rPr lang="fr-FR" b="1" dirty="0" smtClean="0"/>
                        <a:t> tour  législatifs</a:t>
                      </a:r>
                      <a:endParaRPr lang="fr-FR" b="1" dirty="0"/>
                    </a:p>
                  </a:txBody>
                  <a:tcPr/>
                </a:tc>
                <a:tc>
                  <a:txBody>
                    <a:bodyPr/>
                    <a:lstStyle/>
                    <a:p>
                      <a:pPr algn="r"/>
                      <a:r>
                        <a:rPr lang="fr-FR" dirty="0" smtClean="0"/>
                        <a:t>21 juillet </a:t>
                      </a:r>
                      <a:endParaRPr lang="fr-FR" dirty="0"/>
                    </a:p>
                  </a:txBody>
                  <a:tcPr/>
                </a:tc>
              </a:tr>
              <a:tr h="391226">
                <a:tc>
                  <a:txBody>
                    <a:bodyPr/>
                    <a:lstStyle/>
                    <a:p>
                      <a:r>
                        <a:rPr lang="fr-FR" b="1" dirty="0" smtClean="0"/>
                        <a:t>11</a:t>
                      </a:r>
                      <a:endParaRPr lang="fr-FR" b="1" dirty="0"/>
                    </a:p>
                  </a:txBody>
                  <a:tcPr/>
                </a:tc>
                <a:tc>
                  <a:txBody>
                    <a:bodyPr/>
                    <a:lstStyle/>
                    <a:p>
                      <a:r>
                        <a:rPr lang="fr-FR" b="1" dirty="0" smtClean="0"/>
                        <a:t>Annonce</a:t>
                      </a:r>
                      <a:r>
                        <a:rPr lang="fr-FR" b="1" baseline="0" dirty="0" smtClean="0"/>
                        <a:t> des r</a:t>
                      </a:r>
                      <a:r>
                        <a:rPr lang="fr-FR" b="1" dirty="0" smtClean="0"/>
                        <a:t>ésultats provisoires 2</a:t>
                      </a:r>
                      <a:r>
                        <a:rPr lang="fr-FR" b="1" baseline="30000" dirty="0" smtClean="0"/>
                        <a:t>ème</a:t>
                      </a:r>
                      <a:r>
                        <a:rPr lang="fr-FR" b="1" dirty="0" smtClean="0"/>
                        <a:t> tour Présidentiel</a:t>
                      </a:r>
                      <a:endParaRPr lang="fr-FR" b="1" dirty="0"/>
                    </a:p>
                  </a:txBody>
                  <a:tcPr/>
                </a:tc>
                <a:tc>
                  <a:txBody>
                    <a:bodyPr/>
                    <a:lstStyle/>
                    <a:p>
                      <a:pPr algn="r"/>
                      <a:r>
                        <a:rPr lang="fr-FR" dirty="0" smtClean="0"/>
                        <a:t>26 juillet</a:t>
                      </a:r>
                      <a:endParaRPr lang="fr-FR" dirty="0"/>
                    </a:p>
                  </a:txBody>
                  <a:tcPr/>
                </a:tc>
              </a:tr>
            </a:tbl>
          </a:graphicData>
        </a:graphic>
      </p:graphicFrame>
    </p:spTree>
    <p:extLst>
      <p:ext uri="{BB962C8B-B14F-4D97-AF65-F5344CB8AC3E}">
        <p14:creationId xmlns:p14="http://schemas.microsoft.com/office/powerpoint/2010/main" val="4060774848"/>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22114"/>
          </a:xfrm>
          <a:ln w="38100">
            <a:solidFill>
              <a:schemeClr val="tx1"/>
            </a:solidFill>
          </a:ln>
        </p:spPr>
        <p:txBody>
          <a:bodyPr/>
          <a:lstStyle/>
          <a:p>
            <a:r>
              <a:rPr lang="fr-FR" b="1" dirty="0" smtClean="0">
                <a:solidFill>
                  <a:srgbClr val="0000FF"/>
                </a:solidFill>
              </a:rPr>
              <a:t>III. Fichier électoral</a:t>
            </a:r>
            <a:endParaRPr lang="fr-FR" b="1" dirty="0">
              <a:solidFill>
                <a:srgbClr val="0000FF"/>
              </a:solidFill>
            </a:endParaRPr>
          </a:p>
        </p:txBody>
      </p:sp>
      <p:sp>
        <p:nvSpPr>
          <p:cNvPr id="3" name="Espace réservé du contenu 2"/>
          <p:cNvSpPr>
            <a:spLocks noGrp="1"/>
          </p:cNvSpPr>
          <p:nvPr>
            <p:ph idx="1"/>
          </p:nvPr>
        </p:nvSpPr>
        <p:spPr>
          <a:xfrm>
            <a:off x="457200" y="1340768"/>
            <a:ext cx="8363272" cy="5112568"/>
          </a:xfrm>
          <a:ln w="38100">
            <a:solidFill>
              <a:schemeClr val="tx1"/>
            </a:solidFill>
          </a:ln>
        </p:spPr>
        <p:txBody>
          <a:bodyPr>
            <a:normAutofit fontScale="92500" lnSpcReduction="20000"/>
          </a:bodyPr>
          <a:lstStyle/>
          <a:p>
            <a:pPr marL="0" indent="0" algn="just">
              <a:buNone/>
            </a:pPr>
            <a:r>
              <a:rPr lang="fr-FR" dirty="0" smtClean="0"/>
              <a:t>A la demande de la classe politique, le Gouvernement a décidé de l’utilisation du fichier biométrique pour les élections de 2013. </a:t>
            </a:r>
            <a:r>
              <a:rPr lang="fr-FR" dirty="0"/>
              <a:t>L</a:t>
            </a:r>
            <a:r>
              <a:rPr lang="fr-FR" dirty="0" smtClean="0"/>
              <a:t>e choix  a été d’utiliser la base de données issue du </a:t>
            </a:r>
            <a:r>
              <a:rPr lang="fr-FR" dirty="0"/>
              <a:t>R</a:t>
            </a:r>
            <a:r>
              <a:rPr lang="fr-FR" dirty="0" smtClean="0"/>
              <a:t>AVEC pour en extraire la liste des électeurs potentiels. Le Rapport de la Mission d’audit du FEC et d’évaluation du RAVEC financée par l’Union Européenne a également confirmé la possibilité de cette option. </a:t>
            </a:r>
          </a:p>
          <a:p>
            <a:pPr marL="0" indent="0" algn="just">
              <a:buNone/>
            </a:pPr>
            <a:r>
              <a:rPr lang="fr-FR" dirty="0" smtClean="0"/>
              <a:t>L’effectivité de cette  opération a des exigences juridiques, techniques, organisationnelles et financières. Le Ministère s’évertue progressivement à les surmonter pour offrir des élections justes, transparentes, crédibles et apaisées. </a:t>
            </a:r>
            <a:endParaRPr lang="fr-FR" dirty="0" smtClean="0">
              <a:latin typeface="+mj-lt"/>
            </a:endParaRPr>
          </a:p>
          <a:p>
            <a:pPr>
              <a:buFontTx/>
              <a:buNone/>
            </a:pPr>
            <a:endParaRPr lang="fr-FR" dirty="0" smtClean="0">
              <a:latin typeface="+mj-lt"/>
            </a:endParaRP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5897830"/>
            <a:ext cx="971600" cy="960169"/>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4091229683"/>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363272" cy="778098"/>
          </a:xfrm>
          <a:ln w="38100">
            <a:solidFill>
              <a:schemeClr val="tx1"/>
            </a:solidFill>
          </a:ln>
        </p:spPr>
        <p:txBody>
          <a:bodyPr>
            <a:normAutofit/>
          </a:bodyPr>
          <a:lstStyle/>
          <a:p>
            <a:r>
              <a:rPr lang="fr-FR" sz="3600" b="1" dirty="0" smtClean="0">
                <a:solidFill>
                  <a:srgbClr val="0000FF"/>
                </a:solidFill>
              </a:rPr>
              <a:t>Rappel des données</a:t>
            </a:r>
            <a:endParaRPr lang="fr-FR" sz="3600" b="1" dirty="0">
              <a:solidFill>
                <a:srgbClr val="0000FF"/>
              </a:solidFill>
            </a:endParaRPr>
          </a:p>
        </p:txBody>
      </p:sp>
      <p:sp>
        <p:nvSpPr>
          <p:cNvPr id="3" name="Espace réservé du contenu 2"/>
          <p:cNvSpPr>
            <a:spLocks noGrp="1"/>
          </p:cNvSpPr>
          <p:nvPr>
            <p:ph idx="1"/>
          </p:nvPr>
        </p:nvSpPr>
        <p:spPr>
          <a:xfrm>
            <a:off x="323528" y="1124744"/>
            <a:ext cx="8568952" cy="5328592"/>
          </a:xfrm>
          <a:ln w="38100">
            <a:solidFill>
              <a:schemeClr val="tx1"/>
            </a:solidFill>
          </a:ln>
        </p:spPr>
        <p:txBody>
          <a:bodyPr>
            <a:noAutofit/>
          </a:bodyPr>
          <a:lstStyle/>
          <a:p>
            <a:pPr marL="0" indent="0">
              <a:buNone/>
            </a:pPr>
            <a:r>
              <a:rPr lang="fr-CA" sz="2800" dirty="0" smtClean="0"/>
              <a:t>A la date du 15 mars 2013, le nombre d’électeurs potentiels contenus dans la base de données du RAVEC est de  6.904.160. </a:t>
            </a:r>
          </a:p>
          <a:p>
            <a:r>
              <a:rPr lang="fr-CA" sz="2400" i="1" dirty="0" smtClean="0"/>
              <a:t>Ce chiffre intègre les derniers électeurs potentiels enrôlés en Côte d’Ivoire lors des opérations du RAVEC qui se sont tenues du 03 décembre 2012 au 03 janvier 2013.</a:t>
            </a:r>
          </a:p>
          <a:p>
            <a:r>
              <a:rPr lang="fr-CA" sz="2400" i="1" dirty="0" smtClean="0"/>
              <a:t>Dans le même ordre, les réfugiés comme les déplacés qui avaient participé à la phase active du RAVEC s’y trouvent également</a:t>
            </a:r>
          </a:p>
          <a:p>
            <a:pPr marL="0" indent="0">
              <a:buNone/>
            </a:pPr>
            <a:r>
              <a:rPr lang="fr-CA" sz="2800" dirty="0" smtClean="0"/>
              <a:t>Comparé au nombre d’électeurs du FEC en mars 2012 qui est de 7.249.440 selon les chiffres de la DGE, on peut estimer le ratio RAVEC/FEC à 95%.</a:t>
            </a: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021288"/>
            <a:ext cx="846672" cy="836711"/>
          </a:xfrm>
          <a:prstGeom prst="rect">
            <a:avLst/>
          </a:prstGeom>
          <a:blipFill>
            <a:blip r:embed="rId5" cstate="print"/>
            <a:tile tx="0" ty="0" sx="100000" sy="100000" flip="none" algn="tl"/>
          </a:blipFill>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071546"/>
            <a:ext cx="8463314" cy="5429288"/>
          </a:xfrm>
          <a:ln w="38100">
            <a:solidFill>
              <a:schemeClr val="tx1"/>
            </a:solidFill>
          </a:ln>
        </p:spPr>
        <p:txBody>
          <a:bodyPr>
            <a:noAutofit/>
          </a:bodyPr>
          <a:lstStyle/>
          <a:p>
            <a:pPr marL="0" indent="0" algn="just">
              <a:buNone/>
            </a:pPr>
            <a:r>
              <a:rPr lang="fr-CA" sz="2400" dirty="0" smtClean="0"/>
              <a:t>Dans le cadre des activités préparatoires, certaines actions ont été initiées et menées par le Ministère : </a:t>
            </a:r>
          </a:p>
          <a:p>
            <a:pPr marL="514350" indent="-514350" algn="just">
              <a:buFont typeface="+mj-lt"/>
              <a:buAutoNum type="alphaLcPeriod"/>
            </a:pPr>
            <a:r>
              <a:rPr lang="fr-CA" sz="2400" dirty="0" smtClean="0"/>
              <a:t>Les listes électorales des électeurs potentiels ont été imprimées par quartier, village et fraction. Elles ont été transmises aux Préfets des circonscriptions concernées. Ces derniers sont attendus du 03 au 05 avril 2013 à Bamako pour la détermination des lieux de vote des électeurs. A cette occasion, les préfets bénéficieront d’une formation sur les supports d’établissement des listes électorales biométriques.</a:t>
            </a:r>
          </a:p>
          <a:p>
            <a:pPr marL="514350" indent="-514350" algn="just">
              <a:buFont typeface="+mj-lt"/>
              <a:buAutoNum type="alphaLcPeriod"/>
            </a:pPr>
            <a:r>
              <a:rPr lang="fr-CA" sz="2400" dirty="0" smtClean="0"/>
              <a:t>1500 équipes seront formées sur la stratégie de remise de la carte NINA.</a:t>
            </a:r>
          </a:p>
          <a:p>
            <a:pPr marL="514350" indent="-514350" algn="just">
              <a:buFont typeface="+mj-lt"/>
              <a:buAutoNum type="alphaLcPeriod"/>
            </a:pPr>
            <a:r>
              <a:rPr lang="fr-CA" sz="2400" dirty="0" smtClean="0"/>
              <a:t>L’inventaire du matériel électoral à l’intérieur comme dans les juridictions a été consolidé.</a:t>
            </a:r>
            <a:endParaRPr lang="fr-CA" sz="2800" dirty="0" smtClean="0"/>
          </a:p>
          <a:p>
            <a:pPr marL="0" indent="0" algn="just">
              <a:buNone/>
            </a:pPr>
            <a:endParaRPr lang="fr-CA" sz="2800" dirty="0" smtClean="0"/>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152055"/>
            <a:ext cx="714348" cy="705944"/>
          </a:xfrm>
          <a:prstGeom prst="rect">
            <a:avLst/>
          </a:prstGeom>
          <a:blipFill>
            <a:blip r:embed="rId5" cstate="print"/>
            <a:tile tx="0" ty="0" sx="100000" sy="100000" flip="none" algn="tl"/>
          </a:blipFill>
        </p:spPr>
      </p:pic>
      <p:sp>
        <p:nvSpPr>
          <p:cNvPr id="5" name="Titre 1"/>
          <p:cNvSpPr>
            <a:spLocks noGrp="1"/>
          </p:cNvSpPr>
          <p:nvPr>
            <p:ph type="title"/>
          </p:nvPr>
        </p:nvSpPr>
        <p:spPr>
          <a:xfrm>
            <a:off x="323528" y="274638"/>
            <a:ext cx="8463314" cy="725470"/>
          </a:xfrm>
          <a:ln w="38100">
            <a:solidFill>
              <a:schemeClr val="tx1"/>
            </a:solidFill>
          </a:ln>
        </p:spPr>
        <p:txBody>
          <a:bodyPr>
            <a:normAutofit/>
          </a:bodyPr>
          <a:lstStyle/>
          <a:p>
            <a:r>
              <a:rPr lang="fr-FR" sz="3600" b="1" dirty="0" smtClean="0">
                <a:solidFill>
                  <a:srgbClr val="0000FF"/>
                </a:solidFill>
              </a:rPr>
              <a:t>Autres actions menées</a:t>
            </a:r>
            <a:endParaRPr lang="fr-FR" sz="3600" b="1" dirty="0">
              <a:solidFill>
                <a:srgbClr val="0000FF"/>
              </a:solidFill>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424936" cy="778098"/>
          </a:xfrm>
          <a:ln w="38100">
            <a:solidFill>
              <a:schemeClr val="tx1"/>
            </a:solidFill>
          </a:ln>
        </p:spPr>
        <p:txBody>
          <a:bodyPr>
            <a:normAutofit/>
          </a:bodyPr>
          <a:lstStyle/>
          <a:p>
            <a:r>
              <a:rPr lang="fr-FR" sz="3600" b="1" dirty="0" smtClean="0">
                <a:solidFill>
                  <a:srgbClr val="0000FF"/>
                </a:solidFill>
              </a:rPr>
              <a:t>IV. Activités transversales</a:t>
            </a:r>
            <a:endParaRPr lang="fr-FR" sz="3600" b="1" dirty="0">
              <a:solidFill>
                <a:srgbClr val="0000FF"/>
              </a:solidFill>
            </a:endParaRPr>
          </a:p>
        </p:txBody>
      </p:sp>
      <p:sp>
        <p:nvSpPr>
          <p:cNvPr id="3" name="Espace réservé du contenu 2"/>
          <p:cNvSpPr>
            <a:spLocks noGrp="1"/>
          </p:cNvSpPr>
          <p:nvPr>
            <p:ph idx="1"/>
          </p:nvPr>
        </p:nvSpPr>
        <p:spPr>
          <a:xfrm>
            <a:off x="467544" y="1124744"/>
            <a:ext cx="8352928" cy="5447528"/>
          </a:xfrm>
          <a:ln w="38100">
            <a:solidFill>
              <a:schemeClr val="tx1"/>
            </a:solidFill>
          </a:ln>
        </p:spPr>
        <p:txBody>
          <a:bodyPr>
            <a:normAutofit/>
          </a:bodyPr>
          <a:lstStyle/>
          <a:p>
            <a:pPr marL="0" indent="0">
              <a:buNone/>
            </a:pPr>
            <a:r>
              <a:rPr lang="fr-FR" dirty="0" smtClean="0"/>
              <a:t>Il s’agit principalement des activités relatives  au plan cadre de formation des agents électoraux, à la stratégie globale d’éducation civique électorale et à la sensibilisation des électeurs, ainsi qu’aux dispositifs de sécurisation du processus électoral.</a:t>
            </a:r>
          </a:p>
          <a:p>
            <a:pPr>
              <a:buFontTx/>
              <a:buNone/>
            </a:pPr>
            <a:endParaRPr lang="fr-FR" dirty="0" smtClean="0">
              <a:latin typeface="+mj-lt"/>
            </a:endParaRP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5911520"/>
            <a:ext cx="971600" cy="960169"/>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2608147207"/>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363272" cy="778098"/>
          </a:xfrm>
          <a:ln w="38100">
            <a:solidFill>
              <a:schemeClr val="tx1"/>
            </a:solidFill>
          </a:ln>
        </p:spPr>
        <p:txBody>
          <a:bodyPr>
            <a:normAutofit/>
          </a:bodyPr>
          <a:lstStyle/>
          <a:p>
            <a:r>
              <a:rPr lang="fr-FR" b="1" dirty="0" smtClean="0">
                <a:solidFill>
                  <a:srgbClr val="0000FF"/>
                </a:solidFill>
              </a:rPr>
              <a:t>IV.1 Formation Electorale</a:t>
            </a:r>
            <a:endParaRPr lang="fr-FR" b="1" dirty="0">
              <a:solidFill>
                <a:srgbClr val="0000FF"/>
              </a:solidFill>
            </a:endParaRPr>
          </a:p>
        </p:txBody>
      </p:sp>
      <p:sp>
        <p:nvSpPr>
          <p:cNvPr id="3" name="Espace réservé du contenu 2"/>
          <p:cNvSpPr>
            <a:spLocks noGrp="1"/>
          </p:cNvSpPr>
          <p:nvPr>
            <p:ph idx="1"/>
          </p:nvPr>
        </p:nvSpPr>
        <p:spPr>
          <a:xfrm>
            <a:off x="457200" y="1124744"/>
            <a:ext cx="8363272" cy="5447528"/>
          </a:xfrm>
          <a:ln w="38100">
            <a:solidFill>
              <a:schemeClr val="tx1"/>
            </a:solidFill>
          </a:ln>
        </p:spPr>
        <p:txBody>
          <a:bodyPr>
            <a:normAutofit fontScale="92500" lnSpcReduction="20000"/>
          </a:bodyPr>
          <a:lstStyle/>
          <a:p>
            <a:pPr marL="0" indent="0" algn="just">
              <a:buNone/>
            </a:pPr>
            <a:r>
              <a:rPr lang="fr-FR" dirty="0" smtClean="0">
                <a:latin typeface="+mj-lt"/>
              </a:rPr>
              <a:t>Le Ministère de l’Administration Territoriale a élaboré un plan cadre de formation avec l’appui du partenaire IFES. Ce plan prévoit trois niveaux de formation.</a:t>
            </a:r>
          </a:p>
          <a:p>
            <a:pPr marL="514350" indent="-514350" algn="just">
              <a:buFont typeface="+mj-lt"/>
              <a:buAutoNum type="arabicPeriod"/>
            </a:pPr>
            <a:r>
              <a:rPr lang="fr-FR" dirty="0" smtClean="0">
                <a:latin typeface="+mj-lt"/>
              </a:rPr>
              <a:t>Formation des formateurs au niveau national</a:t>
            </a:r>
          </a:p>
          <a:p>
            <a:pPr marL="514350" indent="-514350" algn="just">
              <a:buFont typeface="+mj-lt"/>
              <a:buAutoNum type="arabicPeriod"/>
            </a:pPr>
            <a:r>
              <a:rPr lang="fr-FR" dirty="0" smtClean="0">
                <a:latin typeface="+mj-lt"/>
              </a:rPr>
              <a:t>Formation des Autorités Administratives au niveau régional</a:t>
            </a:r>
          </a:p>
          <a:p>
            <a:pPr marL="514350" indent="-514350" algn="just">
              <a:buFont typeface="+mj-lt"/>
              <a:buAutoNum type="arabicPeriod"/>
            </a:pPr>
            <a:r>
              <a:rPr lang="fr-FR" dirty="0" smtClean="0">
                <a:latin typeface="+mj-lt"/>
              </a:rPr>
              <a:t>Formation des agents électoraux au niveau local</a:t>
            </a:r>
          </a:p>
          <a:p>
            <a:pPr marL="0" indent="0" algn="just">
              <a:buNone/>
            </a:pPr>
            <a:r>
              <a:rPr lang="fr-FR" dirty="0" smtClean="0">
                <a:latin typeface="+mj-lt"/>
              </a:rPr>
              <a:t>A ce plan cadre s’ajoutent les activités relatives à la  création d’un répertoire des agents électoraux, la conception des guides/manuels des différentes opérations ( établissements des listes électorales et remise de carte NINA – gestion des bureaux de vote)</a:t>
            </a:r>
          </a:p>
          <a:p>
            <a:pPr>
              <a:buFontTx/>
              <a:buNone/>
            </a:pPr>
            <a:endParaRPr lang="fr-FR" dirty="0" smtClean="0">
              <a:latin typeface="+mj-lt"/>
            </a:endParaRP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165304"/>
            <a:ext cx="714795" cy="706385"/>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314793062"/>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363272" cy="778098"/>
          </a:xfrm>
          <a:ln w="38100">
            <a:solidFill>
              <a:schemeClr val="tx1"/>
            </a:solidFill>
          </a:ln>
        </p:spPr>
        <p:txBody>
          <a:bodyPr>
            <a:normAutofit/>
          </a:bodyPr>
          <a:lstStyle/>
          <a:p>
            <a:r>
              <a:rPr lang="fr-FR" sz="3600" b="1" dirty="0" smtClean="0">
                <a:solidFill>
                  <a:srgbClr val="0000FF"/>
                </a:solidFill>
              </a:rPr>
              <a:t>IV.2  Education civique et sensibilisation</a:t>
            </a:r>
            <a:endParaRPr lang="fr-FR" sz="3600" b="1" dirty="0">
              <a:solidFill>
                <a:srgbClr val="0000FF"/>
              </a:solidFill>
            </a:endParaRPr>
          </a:p>
        </p:txBody>
      </p:sp>
      <p:sp>
        <p:nvSpPr>
          <p:cNvPr id="3" name="Espace réservé du contenu 2"/>
          <p:cNvSpPr>
            <a:spLocks noGrp="1"/>
          </p:cNvSpPr>
          <p:nvPr>
            <p:ph idx="1"/>
          </p:nvPr>
        </p:nvSpPr>
        <p:spPr>
          <a:xfrm>
            <a:off x="457200" y="1124744"/>
            <a:ext cx="8363272" cy="5447528"/>
          </a:xfrm>
          <a:ln w="38100">
            <a:solidFill>
              <a:schemeClr val="tx1"/>
            </a:solidFill>
          </a:ln>
        </p:spPr>
        <p:txBody>
          <a:bodyPr>
            <a:normAutofit fontScale="92500"/>
          </a:bodyPr>
          <a:lstStyle/>
          <a:p>
            <a:pPr marL="0" indent="0" algn="just">
              <a:buNone/>
            </a:pPr>
            <a:r>
              <a:rPr lang="fr-FR" sz="2400" dirty="0" smtClean="0">
                <a:latin typeface="+mj-lt"/>
              </a:rPr>
              <a:t>Les activités d’éducation civique électorale sont menées conjointement avec les partenaires que sont le PNUD, IFES, NDI…</a:t>
            </a:r>
          </a:p>
          <a:p>
            <a:pPr marL="0" indent="0" algn="just">
              <a:buNone/>
            </a:pPr>
            <a:r>
              <a:rPr lang="fr-FR" sz="2400" dirty="0" smtClean="0">
                <a:latin typeface="+mj-lt"/>
              </a:rPr>
              <a:t>Le Ministère  travaille pour la mise en place du répertoire des intervenants et la définition du cadre d’intervention de chaque acteur.</a:t>
            </a:r>
          </a:p>
          <a:p>
            <a:pPr marL="0" indent="0" algn="just">
              <a:buNone/>
            </a:pPr>
            <a:r>
              <a:rPr lang="fr-FR" sz="2400" dirty="0" smtClean="0">
                <a:latin typeface="+mj-lt"/>
              </a:rPr>
              <a:t>Le PNUD par l’intermédiaire du PAPEM avait signé des contrats avec les OSC lors des élections de 2012. en raison des événements de mars 2012, ces contrats ont été suspendus. Les discussions sont en cours avec le PNUD pour revisiter les TDR et réactiver les contrats afin que les activités </a:t>
            </a:r>
            <a:r>
              <a:rPr lang="fr-FR" sz="2400" dirty="0">
                <a:latin typeface="+mj-lt"/>
              </a:rPr>
              <a:t>répondent </a:t>
            </a:r>
            <a:r>
              <a:rPr lang="fr-FR" sz="2400" dirty="0" smtClean="0">
                <a:latin typeface="+mj-lt"/>
              </a:rPr>
              <a:t>aux nouveaux besoins.</a:t>
            </a:r>
          </a:p>
          <a:p>
            <a:pPr marL="0" indent="0" algn="just">
              <a:buNone/>
            </a:pPr>
            <a:r>
              <a:rPr lang="fr-FR" sz="2400" dirty="0" smtClean="0">
                <a:latin typeface="+mj-lt"/>
              </a:rPr>
              <a:t>Selon les informations qui nous ont été transmises, l’Union Européenne envisage financer pour un montant de 2 millions d’euro, le PNUD pour l’appui aux activités d’éducation civique. Ces activités qui vont de la campagne audiovisuelle à travers les médias à la communication de proximité seront menées par IFES, NDI, OIM, ONUFEMMES, les OSC et le Ministère.</a:t>
            </a:r>
          </a:p>
          <a:p>
            <a:pPr marL="0" indent="0" algn="just">
              <a:buNone/>
            </a:pPr>
            <a:endParaRPr lang="fr-FR" sz="2800" dirty="0" smtClean="0">
              <a:latin typeface="+mj-lt"/>
            </a:endParaRP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165304"/>
            <a:ext cx="714795" cy="706385"/>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3209124255"/>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424936" cy="778098"/>
          </a:xfrm>
          <a:ln w="38100">
            <a:solidFill>
              <a:schemeClr val="tx1"/>
            </a:solidFill>
          </a:ln>
        </p:spPr>
        <p:txBody>
          <a:bodyPr>
            <a:normAutofit/>
          </a:bodyPr>
          <a:lstStyle/>
          <a:p>
            <a:r>
              <a:rPr lang="fr-FR" sz="3600" b="1" dirty="0" smtClean="0">
                <a:solidFill>
                  <a:srgbClr val="0000FF"/>
                </a:solidFill>
              </a:rPr>
              <a:t>V. Fonctionnement des institutions</a:t>
            </a:r>
            <a:endParaRPr lang="fr-FR" sz="3600" b="1" dirty="0">
              <a:solidFill>
                <a:srgbClr val="0000FF"/>
              </a:solidFill>
            </a:endParaRPr>
          </a:p>
        </p:txBody>
      </p:sp>
      <p:sp>
        <p:nvSpPr>
          <p:cNvPr id="3" name="Espace réservé du contenu 2"/>
          <p:cNvSpPr>
            <a:spLocks noGrp="1"/>
          </p:cNvSpPr>
          <p:nvPr>
            <p:ph idx="1"/>
          </p:nvPr>
        </p:nvSpPr>
        <p:spPr>
          <a:xfrm>
            <a:off x="467544" y="1124744"/>
            <a:ext cx="8424936" cy="5472608"/>
          </a:xfrm>
          <a:ln w="38100">
            <a:solidFill>
              <a:schemeClr val="tx1"/>
            </a:solidFill>
          </a:ln>
        </p:spPr>
        <p:txBody>
          <a:bodyPr>
            <a:noAutofit/>
          </a:bodyPr>
          <a:lstStyle/>
          <a:p>
            <a:pPr marL="0" indent="0" algn="just">
              <a:buNone/>
            </a:pPr>
            <a:r>
              <a:rPr lang="fr-FR" sz="2000" dirty="0" smtClean="0">
                <a:latin typeface="+mj-lt"/>
              </a:rPr>
              <a:t>A l’initiative du Ministère, le PAPEM a financé le 21 février un séminaire sur l’état des lieux opérationnels du processus électoral. </a:t>
            </a:r>
            <a:r>
              <a:rPr lang="fr-CD" sz="2000" dirty="0" smtClean="0"/>
              <a:t>Ce </a:t>
            </a:r>
            <a:r>
              <a:rPr lang="fr-CD" sz="2000" dirty="0"/>
              <a:t>séminaire </a:t>
            </a:r>
            <a:r>
              <a:rPr lang="fr-CD" sz="2000" dirty="0" smtClean="0"/>
              <a:t>a permis </a:t>
            </a:r>
            <a:r>
              <a:rPr lang="fr-CD" sz="2000" dirty="0"/>
              <a:t>à chacun des organes impliqués dans la gestion des opérations électorales de faire le point sur les activités menées et celles qui restent à </a:t>
            </a:r>
            <a:r>
              <a:rPr lang="fr-CD" sz="2000" dirty="0" smtClean="0"/>
              <a:t>faire.</a:t>
            </a:r>
          </a:p>
          <a:p>
            <a:pPr marL="514350" indent="-514350" algn="just">
              <a:buFont typeface="+mj-lt"/>
              <a:buAutoNum type="arabicPeriod"/>
            </a:pPr>
            <a:r>
              <a:rPr lang="fr-CD" sz="2000" dirty="0" smtClean="0">
                <a:latin typeface="+mj-lt"/>
              </a:rPr>
              <a:t>Le Ministère a mis en place le comité de pilotage des opérations électorales qui se réunit une fois par semaine sous la présidence du Ministre. L’appel d’offre pour la production de la carte NINA a été lancé et le marché sera attribué sous peu. Les projets d’actes administratifs relatifs aux élections ont été préparés également.</a:t>
            </a:r>
          </a:p>
          <a:p>
            <a:pPr marL="514350" indent="-514350" algn="just">
              <a:buFont typeface="+mj-lt"/>
              <a:buAutoNum type="arabicPeriod"/>
            </a:pPr>
            <a:r>
              <a:rPr lang="fr-CD" sz="2000" dirty="0" smtClean="0">
                <a:latin typeface="+mj-lt"/>
              </a:rPr>
              <a:t>Au niveau du comité de pilotage, des commissions techniques ont été mises en place et travaillent pour l’atteinte des objectifs des élections.  </a:t>
            </a:r>
          </a:p>
          <a:p>
            <a:pPr marL="514350" indent="-514350">
              <a:buFont typeface="+mj-lt"/>
              <a:buAutoNum type="arabicPeriod"/>
            </a:pPr>
            <a:r>
              <a:rPr lang="fr-FR" sz="2000" dirty="0" smtClean="0">
                <a:latin typeface="+mj-lt"/>
              </a:rPr>
              <a:t>Un comité conjoint de relecture de la loi électorale a été mise en place</a:t>
            </a:r>
          </a:p>
          <a:p>
            <a:pPr marL="514350" indent="-514350">
              <a:buFont typeface="+mj-lt"/>
              <a:buAutoNum type="arabicPeriod"/>
            </a:pPr>
            <a:r>
              <a:rPr lang="fr-FR" sz="2000" dirty="0" smtClean="0">
                <a:latin typeface="+mj-lt"/>
              </a:rPr>
              <a:t>Pour ce qui concerne les réfugiés, </a:t>
            </a:r>
            <a:r>
              <a:rPr lang="fr-FR" sz="2000" dirty="0"/>
              <a:t>l</a:t>
            </a:r>
            <a:r>
              <a:rPr lang="fr-FR" sz="2000" dirty="0" smtClean="0"/>
              <a:t>e </a:t>
            </a:r>
            <a:r>
              <a:rPr lang="fr-FR" sz="2000" dirty="0"/>
              <a:t>MATDAT poursuit les concertations avec le MAECI, le Ministère chargé de l’Action Humanitaire ainsi que l’UNHCR et l’OIM pour définir ensemble une synergie voire une stratégie d’actions </a:t>
            </a:r>
            <a:r>
              <a:rPr lang="fr-FR" sz="2000" dirty="0" smtClean="0"/>
              <a:t>facilitant la </a:t>
            </a:r>
            <a:r>
              <a:rPr lang="fr-FR" sz="2000" dirty="0"/>
              <a:t>participation de ces personnes aux élections de </a:t>
            </a:r>
            <a:r>
              <a:rPr lang="fr-FR" sz="2000" dirty="0" smtClean="0"/>
              <a:t>2013</a:t>
            </a:r>
            <a:endParaRPr lang="fr-FR" sz="2000"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5911520"/>
            <a:ext cx="971600" cy="960169"/>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3432850957"/>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424936" cy="778098"/>
          </a:xfrm>
          <a:ln w="38100">
            <a:solidFill>
              <a:schemeClr val="tx1"/>
            </a:solidFill>
          </a:ln>
        </p:spPr>
        <p:txBody>
          <a:bodyPr>
            <a:normAutofit/>
          </a:bodyPr>
          <a:lstStyle/>
          <a:p>
            <a:r>
              <a:rPr lang="fr-FR" sz="3600" b="1" dirty="0" smtClean="0">
                <a:solidFill>
                  <a:srgbClr val="0000FF"/>
                </a:solidFill>
              </a:rPr>
              <a:t>V. Fonctionnement des institutions (suite)</a:t>
            </a:r>
            <a:endParaRPr lang="fr-FR" sz="3600" b="1" dirty="0">
              <a:solidFill>
                <a:srgbClr val="0000FF"/>
              </a:solidFill>
            </a:endParaRPr>
          </a:p>
        </p:txBody>
      </p:sp>
      <p:sp>
        <p:nvSpPr>
          <p:cNvPr id="3" name="Espace réservé du contenu 2"/>
          <p:cNvSpPr>
            <a:spLocks noGrp="1"/>
          </p:cNvSpPr>
          <p:nvPr>
            <p:ph idx="1"/>
          </p:nvPr>
        </p:nvSpPr>
        <p:spPr>
          <a:xfrm>
            <a:off x="467544" y="1124744"/>
            <a:ext cx="8352928" cy="5447528"/>
          </a:xfrm>
          <a:ln w="38100">
            <a:solidFill>
              <a:schemeClr val="tx1"/>
            </a:solidFill>
          </a:ln>
        </p:spPr>
        <p:txBody>
          <a:bodyPr>
            <a:normAutofit fontScale="92500" lnSpcReduction="20000"/>
          </a:bodyPr>
          <a:lstStyle/>
          <a:p>
            <a:pPr marL="514350" lvl="0" indent="-514350">
              <a:buFont typeface="+mj-lt"/>
              <a:buAutoNum type="arabicPeriod"/>
            </a:pPr>
            <a:r>
              <a:rPr lang="fr-CD" dirty="0" smtClean="0"/>
              <a:t>La</a:t>
            </a:r>
            <a:r>
              <a:rPr lang="fr-FR" dirty="0" smtClean="0"/>
              <a:t> </a:t>
            </a:r>
            <a:r>
              <a:rPr lang="fr-FR" dirty="0"/>
              <a:t>CENI a entrepris une tournée à l’intérieur du pays pour faire l’État des lieux  de ses démembrements. Elle a obtenu le soutien de l’Opération SERVAL pour la visite des régions de Gao et de Tombouctou.</a:t>
            </a:r>
          </a:p>
          <a:p>
            <a:pPr marL="514350" indent="-514350">
              <a:buFont typeface="+mj-lt"/>
              <a:buAutoNum type="arabicPeriod"/>
            </a:pPr>
            <a:r>
              <a:rPr lang="fr-FR" dirty="0" smtClean="0">
                <a:latin typeface="+mj-lt"/>
              </a:rPr>
              <a:t>La DGE a conjointement avec le Ministère contribué à l’établissement de l’avant projet de chronogramme électoral.</a:t>
            </a:r>
          </a:p>
          <a:p>
            <a:pPr marL="514350" indent="-514350">
              <a:buFont typeface="+mj-lt"/>
              <a:buAutoNum type="arabicPeriod"/>
            </a:pPr>
            <a:r>
              <a:rPr lang="fr-FR" dirty="0" smtClean="0">
                <a:solidFill>
                  <a:srgbClr val="0070C0"/>
                </a:solidFill>
                <a:latin typeface="+mj-lt"/>
              </a:rPr>
              <a:t>La DGE a réceptionné le 20 mars, le fichier des électeurs potentiels du RAVEC. Elle a préparé les DOA pour l’acquisition des équipements et matériels nécessaires pour la réalisation du fichier biométrique </a:t>
            </a:r>
          </a:p>
          <a:p>
            <a:pPr>
              <a:buFontTx/>
              <a:buNone/>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5911520"/>
            <a:ext cx="971600" cy="960169"/>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570753702"/>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363272" cy="778098"/>
          </a:xfrm>
          <a:ln w="38100">
            <a:solidFill>
              <a:schemeClr val="tx1"/>
            </a:solidFill>
          </a:ln>
        </p:spPr>
        <p:txBody>
          <a:bodyPr>
            <a:normAutofit/>
          </a:bodyPr>
          <a:lstStyle/>
          <a:p>
            <a:r>
              <a:rPr lang="fr-FR" sz="3600" b="1" dirty="0" smtClean="0">
                <a:solidFill>
                  <a:srgbClr val="0000FF"/>
                </a:solidFill>
              </a:rPr>
              <a:t>VI. Le Budget des élections</a:t>
            </a:r>
            <a:endParaRPr lang="fr-FR" sz="3600" b="1" dirty="0">
              <a:solidFill>
                <a:srgbClr val="0000FF"/>
              </a:solidFill>
            </a:endParaRPr>
          </a:p>
        </p:txBody>
      </p:sp>
      <p:sp>
        <p:nvSpPr>
          <p:cNvPr id="3" name="Espace réservé du contenu 2"/>
          <p:cNvSpPr>
            <a:spLocks noGrp="1"/>
          </p:cNvSpPr>
          <p:nvPr>
            <p:ph idx="1"/>
          </p:nvPr>
        </p:nvSpPr>
        <p:spPr>
          <a:xfrm>
            <a:off x="467544" y="1196752"/>
            <a:ext cx="8363272" cy="5472608"/>
          </a:xfrm>
          <a:ln w="38100">
            <a:solidFill>
              <a:schemeClr val="tx1"/>
            </a:solidFill>
          </a:ln>
        </p:spPr>
        <p:txBody>
          <a:bodyPr>
            <a:normAutofit fontScale="92500" lnSpcReduction="20000"/>
          </a:bodyPr>
          <a:lstStyle/>
          <a:p>
            <a:pPr marL="0" lvl="0" indent="0" algn="just">
              <a:buNone/>
            </a:pPr>
            <a:r>
              <a:rPr lang="fr-FR" sz="2800" dirty="0" smtClean="0"/>
              <a:t>Le budget global du processus électoral est de  64 milliards FCFA soit 128 million $US. Le </a:t>
            </a:r>
            <a:r>
              <a:rPr lang="fr-FR" sz="2800" dirty="0"/>
              <a:t>Gouvernement a inscrit 25 milliards CFA  soit 50 millions $US dans le budget de l’État 2013 pour financer les élections. </a:t>
            </a:r>
            <a:endParaRPr lang="fr-FR" sz="2800" dirty="0" smtClean="0"/>
          </a:p>
          <a:p>
            <a:pPr marL="0" lvl="0" indent="0" algn="just">
              <a:buNone/>
            </a:pPr>
            <a:r>
              <a:rPr lang="fr-FR" sz="2800" dirty="0" smtClean="0"/>
              <a:t>Le budget a été transmis au Gouvernement en attente d’arbitrage.</a:t>
            </a:r>
          </a:p>
          <a:p>
            <a:pPr marL="0" lvl="0" indent="0" algn="just">
              <a:buNone/>
            </a:pPr>
            <a:r>
              <a:rPr lang="fr-FR" sz="2800" dirty="0"/>
              <a:t>C</a:t>
            </a:r>
            <a:r>
              <a:rPr lang="fr-FR" sz="2800" dirty="0" smtClean="0"/>
              <a:t>e budget  a connu une augmentation par rapport aux prévisions de 2012 en raison des coûts additionnels liés à l’utilisation d’une dose de biométrie et que nous aurons trois </a:t>
            </a:r>
            <a:r>
              <a:rPr lang="fr-FR" sz="2800" dirty="0"/>
              <a:t>scrutins (1</a:t>
            </a:r>
            <a:r>
              <a:rPr lang="fr-FR" sz="2800" baseline="30000" dirty="0"/>
              <a:t>er</a:t>
            </a:r>
            <a:r>
              <a:rPr lang="fr-FR" sz="2800" dirty="0"/>
              <a:t> Tour Présidentiel,  2</a:t>
            </a:r>
            <a:r>
              <a:rPr lang="fr-FR" sz="2800" baseline="30000" dirty="0"/>
              <a:t>ème</a:t>
            </a:r>
            <a:r>
              <a:rPr lang="fr-FR" sz="2800" dirty="0"/>
              <a:t> Tour Présidentiel + 1</a:t>
            </a:r>
            <a:r>
              <a:rPr lang="fr-FR" sz="2800" baseline="30000" dirty="0"/>
              <a:t>er</a:t>
            </a:r>
            <a:r>
              <a:rPr lang="fr-FR" sz="2800" dirty="0"/>
              <a:t> Tour Législatifs  et 2</a:t>
            </a:r>
            <a:r>
              <a:rPr lang="fr-FR" sz="2800" baseline="30000" dirty="0"/>
              <a:t>ème</a:t>
            </a:r>
            <a:r>
              <a:rPr lang="fr-FR" sz="2800" dirty="0"/>
              <a:t> Tour </a:t>
            </a:r>
            <a:r>
              <a:rPr lang="fr-FR" sz="2800" dirty="0" smtClean="0"/>
              <a:t>Législatifs). Le GAP à rechercher est de 39 milliards FCFA soit 78 millions $US, qui constitue le budget du PAPEM. Nous espérons un appui de la communauté internationale pour l’organisation de bionnes élections.</a:t>
            </a:r>
            <a:endParaRPr lang="fr-FR" sz="2800" dirty="0"/>
          </a:p>
          <a:p>
            <a:pPr marL="0" indent="0">
              <a:buNone/>
            </a:pPr>
            <a:endParaRPr lang="fr-FR" sz="2800" dirty="0" smtClean="0"/>
          </a:p>
          <a:p>
            <a:endParaRPr lang="fr-CA" b="1" dirty="0">
              <a:solidFill>
                <a:srgbClr val="000090"/>
              </a:solidFill>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165745"/>
            <a:ext cx="714348" cy="705944"/>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3824483157"/>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363272" cy="778098"/>
          </a:xfrm>
          <a:ln w="38100">
            <a:solidFill>
              <a:schemeClr val="tx1"/>
            </a:solidFill>
          </a:ln>
        </p:spPr>
        <p:txBody>
          <a:bodyPr>
            <a:normAutofit/>
          </a:bodyPr>
          <a:lstStyle/>
          <a:p>
            <a:r>
              <a:rPr lang="fr-FR" sz="3600" b="1" dirty="0" smtClean="0">
                <a:solidFill>
                  <a:srgbClr val="0000FF"/>
                </a:solidFill>
              </a:rPr>
              <a:t>VII. Les Défis</a:t>
            </a:r>
            <a:endParaRPr lang="fr-FR" sz="3600" b="1" dirty="0">
              <a:solidFill>
                <a:srgbClr val="0000FF"/>
              </a:solidFill>
            </a:endParaRPr>
          </a:p>
        </p:txBody>
      </p:sp>
      <p:sp>
        <p:nvSpPr>
          <p:cNvPr id="3" name="Espace réservé du contenu 2"/>
          <p:cNvSpPr>
            <a:spLocks noGrp="1"/>
          </p:cNvSpPr>
          <p:nvPr>
            <p:ph idx="1"/>
          </p:nvPr>
        </p:nvSpPr>
        <p:spPr>
          <a:xfrm>
            <a:off x="467544" y="1196752"/>
            <a:ext cx="8363272" cy="5472608"/>
          </a:xfrm>
          <a:ln w="38100">
            <a:solidFill>
              <a:schemeClr val="tx1"/>
            </a:solidFill>
          </a:ln>
        </p:spPr>
        <p:txBody>
          <a:bodyPr>
            <a:normAutofit fontScale="92500"/>
          </a:bodyPr>
          <a:lstStyle/>
          <a:p>
            <a:pPr marL="0" indent="0">
              <a:buNone/>
            </a:pPr>
            <a:r>
              <a:rPr lang="fr-FR" sz="2800" dirty="0" smtClean="0"/>
              <a:t>Ils sont nombreux mais devront être surmontés. Il s’agit: </a:t>
            </a:r>
          </a:p>
          <a:p>
            <a:pPr>
              <a:buFont typeface="Arial"/>
              <a:buChar char="•"/>
            </a:pPr>
            <a:r>
              <a:rPr lang="fr-FR" sz="2800" dirty="0"/>
              <a:t>Sécurisation de tout le processus </a:t>
            </a:r>
            <a:r>
              <a:rPr lang="fr-FR" sz="2800" dirty="0" smtClean="0"/>
              <a:t>électoral</a:t>
            </a:r>
          </a:p>
          <a:p>
            <a:pPr>
              <a:buFont typeface="Arial"/>
              <a:buChar char="•"/>
            </a:pPr>
            <a:r>
              <a:rPr lang="fr-FR" sz="2800" dirty="0" smtClean="0"/>
              <a:t>Installation fonctionnelle de l’Administration dans le nord</a:t>
            </a:r>
            <a:endParaRPr lang="fr-CA" sz="2800" dirty="0"/>
          </a:p>
          <a:p>
            <a:pPr>
              <a:buFont typeface="Arial"/>
              <a:buChar char="•"/>
            </a:pPr>
            <a:r>
              <a:rPr lang="fr-FR" sz="2800" dirty="0" smtClean="0"/>
              <a:t>Etablissement consensuel  du fichier électoral biométrique</a:t>
            </a:r>
          </a:p>
          <a:p>
            <a:pPr>
              <a:buFont typeface="Arial"/>
              <a:buChar char="•"/>
            </a:pPr>
            <a:r>
              <a:rPr lang="fr-FR" sz="2800" dirty="0"/>
              <a:t>Mobilisation des ressources pour les élections</a:t>
            </a:r>
            <a:endParaRPr lang="fr-FR" sz="2800" dirty="0" smtClean="0"/>
          </a:p>
          <a:p>
            <a:pPr>
              <a:buFont typeface="Arial"/>
              <a:buChar char="•"/>
            </a:pPr>
            <a:r>
              <a:rPr lang="fr-FR" sz="2800" dirty="0" smtClean="0"/>
              <a:t>Production et distribution de carte NINA pour l’identification de l’électeur</a:t>
            </a:r>
          </a:p>
          <a:p>
            <a:pPr>
              <a:buFont typeface="Arial"/>
              <a:buChar char="•"/>
            </a:pPr>
            <a:r>
              <a:rPr lang="fr-FR" sz="2800" dirty="0" smtClean="0"/>
              <a:t>Education civique électorale et mobilisation des électeurs</a:t>
            </a:r>
            <a:endParaRPr lang="fr-FR" sz="2800" dirty="0"/>
          </a:p>
          <a:p>
            <a:pPr>
              <a:buFont typeface="Arial"/>
              <a:buChar char="•"/>
            </a:pPr>
            <a:r>
              <a:rPr lang="fr-FR" sz="2800" dirty="0" smtClean="0"/>
              <a:t>Vote </a:t>
            </a:r>
            <a:r>
              <a:rPr lang="fr-FR" sz="2800" dirty="0"/>
              <a:t>des </a:t>
            </a:r>
            <a:r>
              <a:rPr lang="fr-FR" sz="2800" dirty="0" smtClean="0"/>
              <a:t>déplacés et </a:t>
            </a:r>
            <a:r>
              <a:rPr lang="fr-FR" sz="2800" dirty="0"/>
              <a:t>des </a:t>
            </a:r>
            <a:r>
              <a:rPr lang="fr-FR" sz="2800" dirty="0" smtClean="0"/>
              <a:t>refugiés</a:t>
            </a:r>
          </a:p>
          <a:p>
            <a:pPr>
              <a:buFont typeface="Arial"/>
              <a:buChar char="•"/>
            </a:pPr>
            <a:r>
              <a:rPr lang="fr-FR" sz="2800" dirty="0" smtClean="0"/>
              <a:t>Délai </a:t>
            </a:r>
            <a:r>
              <a:rPr lang="fr-FR" sz="2800" dirty="0"/>
              <a:t>limité pour l</a:t>
            </a:r>
            <a:r>
              <a:rPr lang="fr-FR" altLang="fr-FR" sz="2800" dirty="0"/>
              <a:t>’</a:t>
            </a:r>
            <a:r>
              <a:rPr lang="fr-FR" sz="2800" dirty="0"/>
              <a:t>organisation des élections </a:t>
            </a:r>
            <a:endParaRPr lang="fr-FR" sz="2800" dirty="0" smtClean="0"/>
          </a:p>
          <a:p>
            <a:endParaRPr lang="fr-CA" b="1" dirty="0">
              <a:solidFill>
                <a:srgbClr val="000090"/>
              </a:solidFill>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095148"/>
            <a:ext cx="785786" cy="776541"/>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4022281620"/>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435280" cy="778098"/>
          </a:xfrm>
          <a:ln w="38100">
            <a:solidFill>
              <a:schemeClr val="tx1"/>
            </a:solidFill>
          </a:ln>
        </p:spPr>
        <p:txBody>
          <a:bodyPr>
            <a:normAutofit/>
          </a:bodyPr>
          <a:lstStyle/>
          <a:p>
            <a:r>
              <a:rPr lang="fr-FR" sz="2800" b="1" dirty="0" smtClean="0">
                <a:solidFill>
                  <a:srgbClr val="0000FF"/>
                </a:solidFill>
              </a:rPr>
              <a:t>VIII. Perspectives</a:t>
            </a:r>
            <a:endParaRPr lang="fr-FR" sz="2800" b="1" dirty="0">
              <a:solidFill>
                <a:srgbClr val="0000FF"/>
              </a:solidFill>
            </a:endParaRPr>
          </a:p>
        </p:txBody>
      </p:sp>
      <p:sp>
        <p:nvSpPr>
          <p:cNvPr id="3" name="Espace réservé du contenu 2"/>
          <p:cNvSpPr>
            <a:spLocks noGrp="1"/>
          </p:cNvSpPr>
          <p:nvPr>
            <p:ph idx="1"/>
          </p:nvPr>
        </p:nvSpPr>
        <p:spPr>
          <a:xfrm>
            <a:off x="467544" y="1196752"/>
            <a:ext cx="8424936" cy="5472608"/>
          </a:xfrm>
          <a:ln w="38100">
            <a:solidFill>
              <a:schemeClr val="tx1"/>
            </a:solidFill>
          </a:ln>
        </p:spPr>
        <p:txBody>
          <a:bodyPr>
            <a:normAutofit fontScale="85000" lnSpcReduction="20000"/>
          </a:bodyPr>
          <a:lstStyle/>
          <a:p>
            <a:pPr algn="just">
              <a:buFont typeface="Arial"/>
              <a:buChar char="•"/>
            </a:pPr>
            <a:r>
              <a:rPr lang="fr-FR" dirty="0" smtClean="0">
                <a:latin typeface="+mj-lt"/>
              </a:rPr>
              <a:t>Poursuite de la dynamisation des Cadres de concertation avec les acteurs. A cet effet le Gouvernement aura une rencontre avec les acteurs politiques dans les tous prochains jours pour une harmonisation sur les exigences opérationnelles de la biométrie et le chronogramme électoral</a:t>
            </a:r>
          </a:p>
          <a:p>
            <a:pPr algn="just">
              <a:buFont typeface="Arial"/>
              <a:buChar char="•"/>
            </a:pPr>
            <a:r>
              <a:rPr lang="fr-FR" dirty="0" smtClean="0">
                <a:latin typeface="+mj-lt"/>
              </a:rPr>
              <a:t>Mise en place sous la Présidence du Premier Ministre du Comité Interministériel de suivi des opérations électorales</a:t>
            </a:r>
          </a:p>
          <a:p>
            <a:pPr algn="just">
              <a:buFont typeface="Arial"/>
              <a:buChar char="•"/>
            </a:pPr>
            <a:r>
              <a:rPr lang="fr-FR" dirty="0" smtClean="0">
                <a:latin typeface="+mj-lt"/>
              </a:rPr>
              <a:t>Réunion de la Commission de Suivi du processus électoral ce vendredi 29 mars 2013</a:t>
            </a:r>
          </a:p>
          <a:p>
            <a:pPr algn="just">
              <a:buFont typeface="Arial"/>
              <a:buChar char="•"/>
            </a:pPr>
            <a:r>
              <a:rPr lang="fr-FR" dirty="0" smtClean="0">
                <a:latin typeface="+mj-lt"/>
              </a:rPr>
              <a:t>Prise en compte significative des femmes à tous les niveaux opérationnels d’organisation des élections</a:t>
            </a:r>
          </a:p>
          <a:p>
            <a:pPr algn="just">
              <a:buFont typeface="Arial"/>
              <a:buChar char="•"/>
            </a:pPr>
            <a:r>
              <a:rPr lang="fr-FR" dirty="0" smtClean="0">
                <a:latin typeface="+mj-lt"/>
              </a:rPr>
              <a:t>Mobilisation des partenaires pour le financement du processus électoral</a:t>
            </a:r>
          </a:p>
          <a:p>
            <a:pPr algn="just">
              <a:buFont typeface="Arial"/>
              <a:buChar char="•"/>
            </a:pPr>
            <a:endParaRPr lang="fr-FR" dirty="0" smtClean="0">
              <a:latin typeface="+mj-lt"/>
            </a:endParaRPr>
          </a:p>
          <a:p>
            <a:pPr algn="just">
              <a:buFont typeface="Wingdings" pitchFamily="2" charset="2"/>
              <a:buChar char="q"/>
            </a:pPr>
            <a:endParaRPr lang="fr-FR" dirty="0" smtClean="0">
              <a:latin typeface="+mj-lt"/>
            </a:endParaRPr>
          </a:p>
        </p:txBody>
      </p:sp>
      <p:pic>
        <p:nvPicPr>
          <p:cNvPr id="4" name="Picture 2" descr="Seal of Mali.gif">
            <a:hlinkClick r:id="rId3"/>
          </p:cNvPr>
          <p:cNvPicPr>
            <a:picLocks noChangeAspect="1" noChangeArrowheads="1"/>
          </p:cNvPicPr>
          <p:nvPr/>
        </p:nvPicPr>
        <p:blipFill>
          <a:blip r:embed="rId4" cstate="print"/>
          <a:srcRect/>
          <a:stretch>
            <a:fillRect/>
          </a:stretch>
        </p:blipFill>
        <p:spPr bwMode="auto">
          <a:xfrm>
            <a:off x="0" y="6093296"/>
            <a:ext cx="787660" cy="778393"/>
          </a:xfrm>
          <a:prstGeom prst="rect">
            <a:avLst/>
          </a:prstGeom>
          <a:blipFill>
            <a:blip r:embed="rId5" cstate="print"/>
            <a:tile tx="0" ty="0" sx="100000" sy="100000" flip="none" algn="tl"/>
          </a:blipFill>
        </p:spPr>
      </p:pic>
    </p:spTree>
    <p:extLst>
      <p:ext uri="{BB962C8B-B14F-4D97-AF65-F5344CB8AC3E}">
        <p14:creationId xmlns:p14="http://schemas.microsoft.com/office/powerpoint/2010/main" val="2732506835"/>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3068960"/>
            <a:ext cx="7546032" cy="1143000"/>
          </a:xfrm>
          <a:ln w="38100">
            <a:solidFill>
              <a:schemeClr val="tx1"/>
            </a:solidFill>
          </a:ln>
        </p:spPr>
        <p:txBody>
          <a:bodyPr/>
          <a:lstStyle/>
          <a:p>
            <a:r>
              <a:rPr lang="fr-FR" b="1" dirty="0" smtClean="0"/>
              <a:t>Je vous remercie</a:t>
            </a:r>
            <a:endParaRPr lang="fr-FR" b="1" dirty="0"/>
          </a:p>
        </p:txBody>
      </p:sp>
      <p:pic>
        <p:nvPicPr>
          <p:cNvPr id="3" name="Picture 2" descr="Seal of Mali.gif">
            <a:hlinkClick r:id="rId3"/>
          </p:cNvPr>
          <p:cNvPicPr>
            <a:picLocks noChangeAspect="1" noChangeArrowheads="1"/>
          </p:cNvPicPr>
          <p:nvPr/>
        </p:nvPicPr>
        <p:blipFill>
          <a:blip r:embed="rId4" cstate="print"/>
          <a:srcRect/>
          <a:stretch>
            <a:fillRect/>
          </a:stretch>
        </p:blipFill>
        <p:spPr bwMode="auto">
          <a:xfrm>
            <a:off x="0" y="5897830"/>
            <a:ext cx="971600" cy="960169"/>
          </a:xfrm>
          <a:prstGeom prst="rect">
            <a:avLst/>
          </a:prstGeom>
          <a:blipFill>
            <a:blip r:embed="rId5" cstate="print"/>
            <a:tile tx="0" ty="0" sx="100000" sy="100000" flip="none" algn="tl"/>
          </a:blipFill>
        </p:spPr>
      </p:pic>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1630</TotalTime>
  <Words>1639</Words>
  <Application>Microsoft Office PowerPoint</Application>
  <PresentationFormat>Affichage à l'écran (4:3)</PresentationFormat>
  <Paragraphs>130</Paragraphs>
  <Slides>17</Slides>
  <Notes>17</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Thème Office</vt:lpstr>
      <vt:lpstr>LE PROCESSUS ÉLECTORAL : ÉTAT D’AVANCEMENT DES PRÉPARATIFS.</vt:lpstr>
      <vt:lpstr>I. Introduction </vt:lpstr>
      <vt:lpstr>Plan de l’exposé</vt:lpstr>
      <vt:lpstr>II. Chronogramme électoral</vt:lpstr>
      <vt:lpstr>Extrait de l’avant projet de chronogramme</vt:lpstr>
      <vt:lpstr>III. Fichier électoral</vt:lpstr>
      <vt:lpstr>Rappel des données</vt:lpstr>
      <vt:lpstr>Autres actions menées</vt:lpstr>
      <vt:lpstr>IV. Activités transversales</vt:lpstr>
      <vt:lpstr>IV.1 Formation Electorale</vt:lpstr>
      <vt:lpstr>IV.2  Education civique et sensibilisation</vt:lpstr>
      <vt:lpstr>V. Fonctionnement des institutions</vt:lpstr>
      <vt:lpstr>V. Fonctionnement des institutions (suite)</vt:lpstr>
      <vt:lpstr>VI. Le Budget des élections</vt:lpstr>
      <vt:lpstr>VII. Les Défis</vt:lpstr>
      <vt:lpstr>VIII. Perspectives</vt:lpstr>
      <vt:lpstr>Je vous remercie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conditions pour l’organisation d’élections libres, démocratiques, transparentes et apaisées : Rôles et Responsabilités des organes de gestion des élections.</dc:title>
  <dc:creator>Alain</dc:creator>
  <cp:lastModifiedBy>ANTIM</cp:lastModifiedBy>
  <cp:revision>142</cp:revision>
  <cp:lastPrinted>2013-03-27T08:44:42Z</cp:lastPrinted>
  <dcterms:created xsi:type="dcterms:W3CDTF">2012-02-27T20:41:02Z</dcterms:created>
  <dcterms:modified xsi:type="dcterms:W3CDTF">2013-04-16T12:55:40Z</dcterms:modified>
</cp:coreProperties>
</file>