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71" r:id="rId11"/>
    <p:sldId id="265" r:id="rId12"/>
    <p:sldId id="267" r:id="rId13"/>
    <p:sldId id="266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62D8D-1FAA-428B-AB71-FB397AF245F3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C87C1-C1BA-4857-A5D2-DE8191521689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247D25-B7FA-4274-81E7-6EC5F8AEC210}" type="slidenum">
              <a:rPr lang="fr-FR" smtClean="0"/>
              <a:pPr/>
              <a:t>8</a:t>
            </a:fld>
            <a:endParaRPr lang="fr-FR" smtClean="0"/>
          </a:p>
        </p:txBody>
      </p:sp>
      <p:sp>
        <p:nvSpPr>
          <p:cNvPr id="1064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5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/>
          <a:lstStyle/>
          <a:p>
            <a:r>
              <a:rPr lang="en-US" sz="1600" smtClean="0">
                <a:latin typeface="Lucida Grande" pitchFamily="20" charset="0"/>
                <a:sym typeface="Lucida Grande" pitchFamily="20" charset="0"/>
              </a:rPr>
              <a:t>- Prend environ 13 ans selon Meijer</a:t>
            </a:r>
          </a:p>
          <a:p>
            <a:endParaRPr lang="en-US" sz="1600" smtClean="0">
              <a:latin typeface="Lucida Grande" pitchFamily="20" charset="0"/>
              <a:sym typeface="Lucida Grande" pitchFamily="20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789003-CC9C-4BD4-8E25-A87DF2E2A59C}" type="slidenum">
              <a:rPr lang="fr-FR"/>
              <a:pPr/>
              <a:t>12</a:t>
            </a:fld>
            <a:endParaRPr lang="fr-FR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63FB-403C-49E9-BD22-DC048DA068DF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C36F-6E67-4706-97E4-71D281B652D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63FB-403C-49E9-BD22-DC048DA068DF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C36F-6E67-4706-97E4-71D281B652D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63FB-403C-49E9-BD22-DC048DA068DF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C36F-6E67-4706-97E4-71D281B652D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63FB-403C-49E9-BD22-DC048DA068DF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C36F-6E67-4706-97E4-71D281B652D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63FB-403C-49E9-BD22-DC048DA068DF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C36F-6E67-4706-97E4-71D281B652D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63FB-403C-49E9-BD22-DC048DA068DF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C36F-6E67-4706-97E4-71D281B652D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63FB-403C-49E9-BD22-DC048DA068DF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C36F-6E67-4706-97E4-71D281B652D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63FB-403C-49E9-BD22-DC048DA068DF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C36F-6E67-4706-97E4-71D281B652D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63FB-403C-49E9-BD22-DC048DA068DF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C36F-6E67-4706-97E4-71D281B652D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63FB-403C-49E9-BD22-DC048DA068DF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C36F-6E67-4706-97E4-71D281B652D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63FB-403C-49E9-BD22-DC048DA068DF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C36F-6E67-4706-97E4-71D281B652D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263FB-403C-49E9-BD22-DC048DA068DF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7C36F-6E67-4706-97E4-71D281B652D4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124745"/>
            <a:ext cx="8784976" cy="2475706"/>
          </a:xfrm>
        </p:spPr>
        <p:txBody>
          <a:bodyPr>
            <a:normAutofit/>
          </a:bodyPr>
          <a:lstStyle/>
          <a:p>
            <a:r>
              <a:rPr lang="fr-FR" dirty="0" smtClean="0"/>
              <a:t>Cancer du col de </a:t>
            </a:r>
            <a:r>
              <a:rPr lang="fr-FR" dirty="0" smtClean="0"/>
              <a:t>l’utérin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sz="3100" b="1" dirty="0" smtClean="0">
                <a:solidFill>
                  <a:srgbClr val="FF0000"/>
                </a:solidFill>
              </a:rPr>
              <a:t>QUATORZE MESSAGES </a:t>
            </a:r>
            <a:r>
              <a:rPr lang="fr-FR" sz="3100" b="1" dirty="0" smtClean="0">
                <a:solidFill>
                  <a:srgbClr val="FF0000"/>
                </a:solidFill>
              </a:rPr>
              <a:t>CLÉS POUR </a:t>
            </a:r>
            <a:r>
              <a:rPr lang="fr-FR" sz="3100" b="1" dirty="0" smtClean="0">
                <a:solidFill>
                  <a:srgbClr val="FF0000"/>
                </a:solidFill>
              </a:rPr>
              <a:t/>
            </a:r>
            <a:br>
              <a:rPr lang="fr-FR" sz="3100" b="1" dirty="0" smtClean="0">
                <a:solidFill>
                  <a:srgbClr val="FF0000"/>
                </a:solidFill>
              </a:rPr>
            </a:br>
            <a:r>
              <a:rPr lang="fr-FR" sz="3100" b="1" dirty="0" smtClean="0">
                <a:solidFill>
                  <a:srgbClr val="FF0000"/>
                </a:solidFill>
              </a:rPr>
              <a:t>LA </a:t>
            </a:r>
            <a:r>
              <a:rPr lang="fr-FR" sz="3100" b="1" dirty="0" smtClean="0">
                <a:solidFill>
                  <a:srgbClr val="FF0000"/>
                </a:solidFill>
              </a:rPr>
              <a:t>SAGE – FEMME MALIENNE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21088"/>
            <a:ext cx="6400800" cy="1417712"/>
          </a:xfrm>
        </p:spPr>
        <p:txBody>
          <a:bodyPr/>
          <a:lstStyle/>
          <a:p>
            <a:r>
              <a:rPr lang="fr-FR" dirty="0" smtClean="0"/>
              <a:t>Dr TEGUETE Ibrahima</a:t>
            </a:r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Message N°1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Le cancer du col est une maladie sexuellement transmissible</a:t>
            </a:r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fr-FR" dirty="0" smtClean="0"/>
              <a:t>Message N°2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0538"/>
            <a:ext cx="8229600" cy="676672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La cause du cancer du col est l’infection à HPV</a:t>
            </a:r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1799961"/>
            <a:ext cx="8354090" cy="465692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Message N°3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4525963"/>
          </a:xfrm>
        </p:spPr>
        <p:txBody>
          <a:bodyPr/>
          <a:lstStyle/>
          <a:p>
            <a:r>
              <a:rPr lang="fr-FR" dirty="0" smtClean="0"/>
              <a:t>Le HPV n’est pas responsable que de cancer du col 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598498"/>
            <a:ext cx="4464496" cy="3350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3239" y="2978439"/>
            <a:ext cx="439248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860032" y="2420888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Estimations annuelles des cas de maladies à HPV chez les hommes et les femmes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Message 4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5544616"/>
          </a:xfrm>
        </p:spPr>
        <p:txBody>
          <a:bodyPr/>
          <a:lstStyle/>
          <a:p>
            <a:r>
              <a:rPr lang="fr-FR" dirty="0" smtClean="0"/>
              <a:t>Le HPV est en fait responsable de beaucoup de maladies</a:t>
            </a:r>
            <a:endParaRPr lang="fr-F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r="32955" b="13565"/>
          <a:stretch>
            <a:fillRect/>
          </a:stretch>
        </p:blipFill>
        <p:spPr bwMode="auto">
          <a:xfrm>
            <a:off x="1475656" y="2276871"/>
            <a:ext cx="5616624" cy="40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779912" y="3284984"/>
            <a:ext cx="1368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/>
              <a:t>Cancer du col et CIN</a:t>
            </a:r>
            <a:endParaRPr lang="fr-FR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5508104" y="3578922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Adénocarcinome du col et adénocarcinome in situ</a:t>
            </a:r>
            <a:endParaRPr lang="fr-FR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7020272" y="4149080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Cancer de la vulve et lésions intra-épithéliales vulvaires</a:t>
            </a:r>
            <a:endParaRPr lang="fr-FR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7020272" y="5589240"/>
            <a:ext cx="10081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err="1" smtClean="0"/>
              <a:t>Papillomatose</a:t>
            </a:r>
            <a:r>
              <a:rPr lang="fr-FR" sz="1000" dirty="0" smtClean="0"/>
              <a:t> respiratoire récidivante</a:t>
            </a:r>
            <a:endParaRPr lang="fr-FR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3491880" y="630932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/>
              <a:t>Cancer de l’oropharynx</a:t>
            </a:r>
            <a:endParaRPr lang="fr-FR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1619672" y="6237312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Cancer du vagin et lésions intra-épithéliales du vagin</a:t>
            </a:r>
            <a:endParaRPr lang="fr-FR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1475656" y="5085184"/>
            <a:ext cx="1584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/>
              <a:t>Condylomes génitaux</a:t>
            </a:r>
            <a:endParaRPr lang="fr-FR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1907704" y="3933056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Cancer de l’anus et lésions intra-épithéliales anales</a:t>
            </a:r>
            <a:endParaRPr lang="fr-FR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434"/>
            <a:ext cx="8229600" cy="778098"/>
          </a:xfrm>
        </p:spPr>
        <p:txBody>
          <a:bodyPr/>
          <a:lstStyle/>
          <a:p>
            <a:r>
              <a:rPr lang="fr-FR" dirty="0" smtClean="0"/>
              <a:t>Message N°5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82370"/>
            <a:ext cx="8229600" cy="1180728"/>
          </a:xfrm>
        </p:spPr>
        <p:txBody>
          <a:bodyPr/>
          <a:lstStyle/>
          <a:p>
            <a:r>
              <a:rPr lang="fr-FR" dirty="0" smtClean="0"/>
              <a:t>Le cancer du col existe partout dans le monde mais avec des fréquences très variables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962" y="2660877"/>
            <a:ext cx="8275494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39552" y="2276872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Incidence du cancer du col standardisée pour l’âge pour 100.000 femmes</a:t>
            </a:r>
            <a:endParaRPr 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434"/>
            <a:ext cx="8229600" cy="478254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Message N°6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20688"/>
            <a:ext cx="8507288" cy="792088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Le Mali est un des pays où l’incidence du cancer du col est un des plus élevés</a:t>
            </a:r>
            <a:endParaRPr lang="fr-FR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 l="3150" t="2100" r="3926" b="18101"/>
          <a:stretch>
            <a:fillRect/>
          </a:stretch>
        </p:blipFill>
        <p:spPr bwMode="auto">
          <a:xfrm>
            <a:off x="251520" y="1268760"/>
            <a:ext cx="424847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 l="5641" t="4082" b="20453"/>
          <a:stretch>
            <a:fillRect/>
          </a:stretch>
        </p:blipFill>
        <p:spPr>
          <a:xfrm>
            <a:off x="4860032" y="1414366"/>
            <a:ext cx="3613610" cy="266270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932040" y="999241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Mali : Incidence du cancer du col comparée aux cancers de la femme (tout âge)</a:t>
            </a:r>
            <a:endParaRPr lang="fr-FR" sz="1200" b="1" dirty="0">
              <a:solidFill>
                <a:srgbClr val="FF0000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 l="6318" t="5903" b="22154"/>
          <a:stretch>
            <a:fillRect/>
          </a:stretch>
        </p:blipFill>
        <p:spPr>
          <a:xfrm>
            <a:off x="539552" y="4456339"/>
            <a:ext cx="3168352" cy="227832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95536" y="4032209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Mali : Incidence  ajustée sur l’âge du cancer du col comparée aux cancers de la femme (15 – 44 ans)</a:t>
            </a:r>
            <a:endParaRPr lang="fr-FR" sz="1200" b="1" dirty="0">
              <a:solidFill>
                <a:srgbClr val="FF0000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/>
          <a:srcRect t="4123" r="1290" b="16299"/>
          <a:stretch>
            <a:fillRect/>
          </a:stretch>
        </p:blipFill>
        <p:spPr>
          <a:xfrm>
            <a:off x="5076056" y="4509120"/>
            <a:ext cx="2963250" cy="223224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932040" y="4005064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Incidence spécifique à l’âge du cancer du col au Mali, en Afrique de l’Ouest et dans le monde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42505" y="6636309"/>
            <a:ext cx="26642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b="1" i="1" dirty="0" smtClean="0"/>
              <a:t>Source de données: IARC, </a:t>
            </a:r>
            <a:r>
              <a:rPr lang="fr-FR" sz="1000" b="1" i="1" dirty="0" err="1" smtClean="0"/>
              <a:t>Globocan</a:t>
            </a:r>
            <a:r>
              <a:rPr lang="fr-FR" sz="1000" b="1" i="1" dirty="0" smtClean="0"/>
              <a:t> 2002</a:t>
            </a:r>
            <a:endParaRPr lang="fr-FR" sz="1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Line 1"/>
          <p:cNvSpPr>
            <a:spLocks noChangeShapeType="1"/>
          </p:cNvSpPr>
          <p:nvPr/>
        </p:nvSpPr>
        <p:spPr bwMode="auto">
          <a:xfrm>
            <a:off x="424745" y="1808163"/>
            <a:ext cx="8229600" cy="0"/>
          </a:xfrm>
          <a:prstGeom prst="line">
            <a:avLst/>
          </a:prstGeom>
          <a:noFill/>
          <a:ln w="9525">
            <a:solidFill>
              <a:srgbClr val="9A9A9A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359834" y="642938"/>
            <a:ext cx="8343900" cy="982662"/>
          </a:xfrm>
        </p:spPr>
        <p:txBody>
          <a:bodyPr/>
          <a:lstStyle/>
          <a:p>
            <a:r>
              <a:rPr lang="fr-FR" sz="2800" b="1" smtClean="0"/>
              <a:t>Histoire naturelle de l’infection à HPV oncogènes, liée à l’histoire naturelle du cancer du col de l’utérus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396" y="2585322"/>
            <a:ext cx="8915400" cy="311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Box 5"/>
          <p:cNvSpPr txBox="1">
            <a:spLocks noChangeArrowheads="1"/>
          </p:cNvSpPr>
          <p:nvPr/>
        </p:nvSpPr>
        <p:spPr bwMode="auto">
          <a:xfrm>
            <a:off x="412045" y="188913"/>
            <a:ext cx="855244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3200" b="1" dirty="0" smtClean="0">
                <a:solidFill>
                  <a:srgbClr val="FF3300"/>
                </a:solidFill>
              </a:rPr>
              <a:t>Message N°7: HISTOIRE NATURELLE est longue</a:t>
            </a:r>
            <a:endParaRPr lang="fr-FR" sz="3200" b="1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Message N°8 : Reconnaitre le cancer du col de l’utérus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4392488" cy="4525963"/>
          </a:xfrm>
        </p:spPr>
        <p:txBody>
          <a:bodyPr>
            <a:normAutofit fontScale="70000" lnSpcReduction="20000"/>
          </a:bodyPr>
          <a:lstStyle/>
          <a:p>
            <a:r>
              <a:rPr lang="fr-FR" b="1" dirty="0" smtClean="0"/>
              <a:t>FACTEURS DE RISQUE</a:t>
            </a:r>
          </a:p>
          <a:p>
            <a:r>
              <a:rPr lang="fr-FR" b="1" dirty="0" smtClean="0"/>
              <a:t>AÏ </a:t>
            </a:r>
            <a:r>
              <a:rPr lang="fr-FR" b="1" dirty="0" smtClean="0"/>
              <a:t>SIMPSON</a:t>
            </a:r>
            <a:endParaRPr lang="fr-FR" dirty="0" smtClean="0"/>
          </a:p>
          <a:p>
            <a:pPr lvl="1"/>
            <a:r>
              <a:rPr lang="fr-FR" dirty="0" smtClean="0"/>
              <a:t>Absence de dépistage</a:t>
            </a:r>
          </a:p>
          <a:p>
            <a:pPr lvl="1"/>
            <a:r>
              <a:rPr lang="fr-FR" dirty="0" smtClean="0"/>
              <a:t>Infection </a:t>
            </a:r>
            <a:r>
              <a:rPr lang="fr-FR" dirty="0" err="1" smtClean="0"/>
              <a:t>Human</a:t>
            </a:r>
            <a:r>
              <a:rPr lang="fr-FR" dirty="0" smtClean="0"/>
              <a:t> Papillomavirus (HPV)</a:t>
            </a:r>
          </a:p>
          <a:p>
            <a:pPr lvl="1"/>
            <a:r>
              <a:rPr lang="fr-FR" dirty="0" smtClean="0"/>
              <a:t>Sexuellement transmis</a:t>
            </a:r>
          </a:p>
          <a:p>
            <a:pPr lvl="1"/>
            <a:r>
              <a:rPr lang="fr-FR" dirty="0" smtClean="0"/>
              <a:t>Immunodéprimés (par exemple patientes HIV positives)</a:t>
            </a:r>
          </a:p>
          <a:p>
            <a:pPr lvl="1"/>
            <a:r>
              <a:rPr lang="fr-FR" dirty="0" smtClean="0"/>
              <a:t>Multiparité</a:t>
            </a:r>
          </a:p>
          <a:p>
            <a:pPr lvl="1"/>
            <a:r>
              <a:rPr lang="fr-FR" dirty="0" smtClean="0"/>
              <a:t>Partenaires ayant des partenaires multiples (polygamie, adultères, fornication…..)</a:t>
            </a:r>
          </a:p>
          <a:p>
            <a:pPr lvl="1"/>
            <a:r>
              <a:rPr lang="fr-FR" dirty="0" smtClean="0"/>
              <a:t>Surtout sexualité précoce</a:t>
            </a:r>
          </a:p>
          <a:p>
            <a:pPr lvl="1"/>
            <a:r>
              <a:rPr lang="fr-FR" dirty="0" smtClean="0"/>
              <a:t>Organes génitaux siège d’IST</a:t>
            </a:r>
          </a:p>
          <a:p>
            <a:pPr lvl="1"/>
            <a:r>
              <a:rPr lang="fr-FR" dirty="0" smtClean="0"/>
              <a:t>Nombreux partenaires</a:t>
            </a:r>
          </a:p>
          <a:p>
            <a:endParaRPr lang="fr-FR" dirty="0"/>
          </a:p>
        </p:txBody>
      </p:sp>
      <p:sp>
        <p:nvSpPr>
          <p:cNvPr id="4" name="TextBox 3"/>
          <p:cNvSpPr txBox="1"/>
          <p:nvPr/>
        </p:nvSpPr>
        <p:spPr>
          <a:xfrm>
            <a:off x="4860032" y="2132856"/>
            <a:ext cx="37444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   Métrorragies</a:t>
            </a:r>
          </a:p>
          <a:p>
            <a:pPr>
              <a:buFont typeface="Arial" pitchFamily="34" charset="0"/>
              <a:buChar char="•"/>
            </a:pPr>
            <a:r>
              <a:rPr lang="fr-FR" dirty="0"/>
              <a:t> </a:t>
            </a:r>
            <a:r>
              <a:rPr lang="fr-FR" dirty="0" smtClean="0"/>
              <a:t>  Algies </a:t>
            </a:r>
          </a:p>
          <a:p>
            <a:pPr>
              <a:buFont typeface="Arial" pitchFamily="34" charset="0"/>
              <a:buChar char="•"/>
            </a:pPr>
            <a:r>
              <a:rPr lang="fr-FR" dirty="0"/>
              <a:t> </a:t>
            </a:r>
            <a:r>
              <a:rPr lang="fr-FR" dirty="0" smtClean="0"/>
              <a:t> Leucorrhées</a:t>
            </a:r>
          </a:p>
          <a:p>
            <a:endParaRPr lang="fr-FR" dirty="0" smtClean="0"/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solidFill>
                  <a:srgbClr val="FF0000"/>
                </a:solidFill>
              </a:rPr>
              <a:t>SPECULUM</a:t>
            </a:r>
          </a:p>
          <a:p>
            <a:endParaRPr lang="fr-FR" dirty="0"/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4932040" y="3501008"/>
          <a:ext cx="1915632" cy="1295723"/>
        </p:xfrm>
        <a:graphic>
          <a:graphicData uri="http://schemas.openxmlformats.org/presentationml/2006/ole">
            <p:oleObj spid="_x0000_s1026" r:id="rId3" imgW="1352381" imgH="914286" progId="PhotoDeluxeBusiness.Image.1">
              <p:embed/>
            </p:oleObj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4932040" y="4941168"/>
          <a:ext cx="2003980" cy="1341190"/>
        </p:xfrm>
        <a:graphic>
          <a:graphicData uri="http://schemas.openxmlformats.org/presentationml/2006/ole">
            <p:oleObj spid="_x0000_s1027" r:id="rId4" imgW="1352381" imgH="905001" progId="PhotoDeluxeBusiness.Image.1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7020272" y="3501008"/>
          <a:ext cx="1511498" cy="1319562"/>
        </p:xfrm>
        <a:graphic>
          <a:graphicData uri="http://schemas.openxmlformats.org/presentationml/2006/ole">
            <p:oleObj spid="_x0000_s1028" r:id="rId5" imgW="1352381" imgH="1181265" progId="PhotoDeluxeBusiness.Image.1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04048" y="1556792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SIGNES</a:t>
            </a:r>
            <a:endParaRPr lang="fr-F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fr-FR" sz="2800" dirty="0" smtClean="0"/>
              <a:t>Message N°9:</a:t>
            </a:r>
            <a:r>
              <a:rPr lang="fr-FR" sz="2800" b="1" dirty="0" smtClean="0">
                <a:solidFill>
                  <a:srgbClr val="FF0000"/>
                </a:solidFill>
              </a:rPr>
              <a:t>Traitement difficile, coûteux et </a:t>
            </a:r>
            <a:r>
              <a:rPr lang="fr-FR" sz="2800" b="1" dirty="0" smtClean="0">
                <a:solidFill>
                  <a:srgbClr val="FF0000"/>
                </a:solidFill>
              </a:rPr>
              <a:t>décevant</a:t>
            </a:r>
            <a:endParaRPr lang="fr-F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39"/>
            <a:ext cx="8229600" cy="3240361"/>
          </a:xfrm>
        </p:spPr>
        <p:txBody>
          <a:bodyPr/>
          <a:lstStyle/>
          <a:p>
            <a:r>
              <a:rPr lang="fr-FR" dirty="0" smtClean="0"/>
              <a:t>Chirurgie </a:t>
            </a:r>
          </a:p>
          <a:p>
            <a:endParaRPr lang="fr-FR" dirty="0" smtClean="0"/>
          </a:p>
          <a:p>
            <a:r>
              <a:rPr lang="fr-FR" dirty="0" smtClean="0"/>
              <a:t>Radio-chimiothérapie</a:t>
            </a:r>
          </a:p>
          <a:p>
            <a:endParaRPr lang="fr-FR" dirty="0" smtClean="0"/>
          </a:p>
          <a:p>
            <a:r>
              <a:rPr lang="fr-FR" dirty="0" smtClean="0"/>
              <a:t>Traitement palliatif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Message </a:t>
            </a:r>
            <a:r>
              <a:rPr lang="fr-FR" dirty="0" smtClean="0"/>
              <a:t>N°10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32655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Le cancer du col peut être prévenu</a:t>
            </a: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191" y="1385226"/>
            <a:ext cx="8550281" cy="5068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859936" y="6231406"/>
            <a:ext cx="4040088" cy="457200"/>
          </a:xfrm>
        </p:spPr>
        <p:txBody>
          <a:bodyPr/>
          <a:lstStyle/>
          <a:p>
            <a:pPr algn="ctr">
              <a:defRPr/>
            </a:pPr>
            <a:r>
              <a:rPr lang="fr-FR" sz="2000" b="1" dirty="0" smtClean="0">
                <a:solidFill>
                  <a:srgbClr val="FF0000"/>
                </a:solidFill>
              </a:rPr>
              <a:t>Cibles: petites filles 9 – 15 ans 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50381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09800" y="1447800"/>
            <a:ext cx="2286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smtClean="0"/>
              <a:t>Tetra-valent Merck’s</a:t>
            </a:r>
            <a:endParaRPr lang="fr-FR" sz="2000" smtClean="0"/>
          </a:p>
        </p:txBody>
      </p:sp>
      <p:sp>
        <p:nvSpPr>
          <p:cNvPr id="503811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3810000"/>
            <a:ext cx="3657600" cy="2590800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smtClean="0"/>
              <a:t>Types 6, 11, 16, 18</a:t>
            </a:r>
          </a:p>
          <a:p>
            <a:pPr eaLnBrk="1" hangingPunct="1">
              <a:defRPr/>
            </a:pPr>
            <a:r>
              <a:rPr lang="en-GB" sz="2000" smtClean="0"/>
              <a:t>VLPs produit dans </a:t>
            </a:r>
            <a:r>
              <a:rPr lang="en-US" sz="2000" i="1" smtClean="0"/>
              <a:t>Saccharomyces</a:t>
            </a:r>
            <a:r>
              <a:rPr lang="en-GB" sz="2000" i="1" smtClean="0"/>
              <a:t> cerevisiae</a:t>
            </a:r>
            <a:endParaRPr lang="en-GB" sz="2000" smtClean="0"/>
          </a:p>
          <a:p>
            <a:pPr eaLnBrk="1" hangingPunct="1">
              <a:defRPr/>
            </a:pPr>
            <a:r>
              <a:rPr lang="en-US" sz="2000" smtClean="0"/>
              <a:t>Adjuvant : Aluminum 225 </a:t>
            </a:r>
            <a:r>
              <a:rPr lang="el-GR" sz="2000" smtClean="0"/>
              <a:t>μ</a:t>
            </a:r>
            <a:r>
              <a:rPr lang="en-US" sz="2000" smtClean="0"/>
              <a:t>g per dose</a:t>
            </a:r>
          </a:p>
          <a:p>
            <a:pPr eaLnBrk="1" hangingPunct="1">
              <a:defRPr/>
            </a:pPr>
            <a:r>
              <a:rPr lang="en-US" sz="2000" smtClean="0"/>
              <a:t>Volume injection : 0.5 mL</a:t>
            </a:r>
          </a:p>
          <a:p>
            <a:pPr eaLnBrk="1" hangingPunct="1">
              <a:defRPr/>
            </a:pPr>
            <a:r>
              <a:rPr lang="en-US" sz="2000" smtClean="0"/>
              <a:t>3 doses : 0, 2, 6 mois</a:t>
            </a:r>
          </a:p>
        </p:txBody>
      </p:sp>
      <p:sp>
        <p:nvSpPr>
          <p:cNvPr id="503812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4932040" y="3789040"/>
            <a:ext cx="3795464" cy="2895600"/>
          </a:xfrm>
        </p:spPr>
        <p:txBody>
          <a:bodyPr/>
          <a:lstStyle/>
          <a:p>
            <a:pPr eaLnBrk="1" hangingPunct="1">
              <a:defRPr/>
            </a:pPr>
            <a:r>
              <a:rPr lang="fr-FR" sz="2000" dirty="0" smtClean="0"/>
              <a:t>Types 16, 18</a:t>
            </a:r>
          </a:p>
          <a:p>
            <a:pPr eaLnBrk="1" hangingPunct="1">
              <a:defRPr/>
            </a:pPr>
            <a:r>
              <a:rPr lang="fr-FR" sz="2000" dirty="0" smtClean="0"/>
              <a:t>VLP produit dans cellule Hi-5 ; </a:t>
            </a:r>
          </a:p>
          <a:p>
            <a:pPr eaLnBrk="1" hangingPunct="1">
              <a:buFontTx/>
              <a:buNone/>
              <a:defRPr/>
            </a:pPr>
            <a:r>
              <a:rPr lang="fr-FR" sz="2000" dirty="0" smtClean="0"/>
              <a:t>	vecteur </a:t>
            </a:r>
            <a:r>
              <a:rPr lang="fr-FR" sz="2000" dirty="0" err="1" smtClean="0"/>
              <a:t>baculovirus</a:t>
            </a:r>
            <a:endParaRPr lang="fr-FR" sz="2000" dirty="0" smtClean="0"/>
          </a:p>
          <a:p>
            <a:pPr eaLnBrk="1" hangingPunct="1">
              <a:defRPr/>
            </a:pPr>
            <a:r>
              <a:rPr lang="fr-FR" sz="2000" dirty="0" smtClean="0"/>
              <a:t>Adjuvant : </a:t>
            </a:r>
            <a:r>
              <a:rPr lang="fr-FR" sz="2000" dirty="0" err="1" smtClean="0"/>
              <a:t>AlO</a:t>
            </a:r>
            <a:r>
              <a:rPr lang="fr-FR" sz="2000" dirty="0" smtClean="0"/>
              <a:t> 3</a:t>
            </a:r>
          </a:p>
          <a:p>
            <a:pPr eaLnBrk="1" hangingPunct="1">
              <a:defRPr/>
            </a:pPr>
            <a:endParaRPr lang="fr-FR" sz="2000" dirty="0" smtClean="0"/>
          </a:p>
          <a:p>
            <a:pPr eaLnBrk="1" hangingPunct="1">
              <a:defRPr/>
            </a:pPr>
            <a:r>
              <a:rPr lang="fr-FR" sz="2000" dirty="0" smtClean="0"/>
              <a:t>Volume d’injection : 0.5ml</a:t>
            </a:r>
          </a:p>
          <a:p>
            <a:pPr eaLnBrk="1" hangingPunct="1">
              <a:defRPr/>
            </a:pPr>
            <a:r>
              <a:rPr lang="fr-FR" sz="2000" dirty="0" smtClean="0"/>
              <a:t>3 doses : 0, 1, 6 mois</a:t>
            </a:r>
          </a:p>
        </p:txBody>
      </p:sp>
      <p:sp>
        <p:nvSpPr>
          <p:cNvPr id="59398" name="Text Box 1030"/>
          <p:cNvSpPr txBox="1">
            <a:spLocks noChangeArrowheads="1"/>
          </p:cNvSpPr>
          <p:nvPr/>
        </p:nvSpPr>
        <p:spPr bwMode="auto">
          <a:xfrm>
            <a:off x="5432425" y="1524000"/>
            <a:ext cx="18272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fr-FR" sz="2000"/>
              <a:t>Bi-valent</a:t>
            </a:r>
          </a:p>
          <a:p>
            <a:pPr>
              <a:spcBef>
                <a:spcPct val="20000"/>
              </a:spcBef>
            </a:pPr>
            <a:r>
              <a:rPr lang="fr-FR" sz="2000"/>
              <a:t>GSK/medimmune</a:t>
            </a:r>
          </a:p>
        </p:txBody>
      </p:sp>
      <p:sp>
        <p:nvSpPr>
          <p:cNvPr id="59399" name="Rectangle 1032"/>
          <p:cNvSpPr>
            <a:spLocks noChangeArrowheads="1"/>
          </p:cNvSpPr>
          <p:nvPr/>
        </p:nvSpPr>
        <p:spPr bwMode="auto">
          <a:xfrm>
            <a:off x="0" y="76200"/>
            <a:ext cx="90725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fr-FR" sz="3200" dirty="0" smtClean="0">
                <a:solidFill>
                  <a:srgbClr val="FFC000"/>
                </a:solidFill>
              </a:rPr>
              <a:t>Message </a:t>
            </a:r>
            <a:r>
              <a:rPr lang="fr-FR" sz="3200" dirty="0" smtClean="0">
                <a:solidFill>
                  <a:srgbClr val="FFC000"/>
                </a:solidFill>
              </a:rPr>
              <a:t>N°11 </a:t>
            </a:r>
            <a:r>
              <a:rPr lang="fr-FR" sz="3200" dirty="0">
                <a:solidFill>
                  <a:srgbClr val="FFC000"/>
                </a:solidFill>
              </a:rPr>
              <a:t>: </a:t>
            </a:r>
            <a:r>
              <a:rPr lang="fr-FR" sz="3200" dirty="0" smtClean="0">
                <a:solidFill>
                  <a:srgbClr val="FFC000"/>
                </a:solidFill>
              </a:rPr>
              <a:t>Prévention primaire = vaccination</a:t>
            </a:r>
            <a:endParaRPr lang="fr-FR" sz="3200" dirty="0">
              <a:solidFill>
                <a:srgbClr val="FFC000"/>
              </a:solidFill>
            </a:endParaRPr>
          </a:p>
        </p:txBody>
      </p:sp>
      <p:sp>
        <p:nvSpPr>
          <p:cNvPr id="59400" name="Text Box 1033"/>
          <p:cNvSpPr txBox="1">
            <a:spLocks noChangeArrowheads="1"/>
          </p:cNvSpPr>
          <p:nvPr/>
        </p:nvSpPr>
        <p:spPr bwMode="auto">
          <a:xfrm>
            <a:off x="2057400" y="838200"/>
            <a:ext cx="7016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fr-FR" i="1" dirty="0" smtClean="0"/>
              <a:t> </a:t>
            </a:r>
            <a:r>
              <a:rPr lang="fr-FR" i="1" dirty="0"/>
              <a:t>Deux types de vaccins prophylactiques : similitudes, différences</a:t>
            </a:r>
          </a:p>
          <a:p>
            <a:pPr algn="r"/>
            <a:r>
              <a:rPr lang="fr-FR" i="1" dirty="0"/>
              <a:t> </a:t>
            </a:r>
          </a:p>
        </p:txBody>
      </p:sp>
      <p:sp>
        <p:nvSpPr>
          <p:cNvPr id="59401" name="Line 1034"/>
          <p:cNvSpPr>
            <a:spLocks noChangeShapeType="1"/>
          </p:cNvSpPr>
          <p:nvPr/>
        </p:nvSpPr>
        <p:spPr bwMode="auto">
          <a:xfrm flipV="1">
            <a:off x="4876800" y="1447800"/>
            <a:ext cx="0" cy="487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9402" name="Text Box 1029"/>
          <p:cNvSpPr txBox="1">
            <a:spLocks noChangeArrowheads="1"/>
          </p:cNvSpPr>
          <p:nvPr/>
        </p:nvSpPr>
        <p:spPr bwMode="auto">
          <a:xfrm>
            <a:off x="2638425" y="2651125"/>
            <a:ext cx="4495800" cy="701675"/>
          </a:xfrm>
          <a:prstGeom prst="rect">
            <a:avLst/>
          </a:prstGeom>
          <a:gradFill rotWithShape="0">
            <a:gsLst>
              <a:gs pos="0">
                <a:srgbClr val="336699"/>
              </a:gs>
              <a:gs pos="100000">
                <a:srgbClr val="B5C7DA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dirty="0" err="1">
                <a:solidFill>
                  <a:srgbClr val="FFC000"/>
                </a:solidFill>
              </a:rPr>
              <a:t>Vaccin</a:t>
            </a:r>
            <a:r>
              <a:rPr lang="en-US" sz="2000" b="1" dirty="0">
                <a:solidFill>
                  <a:srgbClr val="FFC000"/>
                </a:solidFill>
              </a:rPr>
              <a:t> Recombinant </a:t>
            </a:r>
          </a:p>
          <a:p>
            <a:pPr algn="ctr"/>
            <a:r>
              <a:rPr lang="en-US" sz="2000" b="1" dirty="0">
                <a:solidFill>
                  <a:srgbClr val="FFC000"/>
                </a:solidFill>
              </a:rPr>
              <a:t>virus-like particle (VLP) L1</a:t>
            </a:r>
            <a:endParaRPr lang="fr-FR" sz="2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434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Message </a:t>
            </a:r>
            <a:r>
              <a:rPr lang="fr-FR" dirty="0" smtClean="0"/>
              <a:t>12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8856984" cy="5289451"/>
          </a:xfrm>
        </p:spPr>
        <p:txBody>
          <a:bodyPr/>
          <a:lstStyle/>
          <a:p>
            <a:r>
              <a:rPr lang="fr-FR" dirty="0" smtClean="0"/>
              <a:t>Prévention secondaire et tertiaire: dépistage du cancer du col : Méthodes d’inspection visuelle</a:t>
            </a:r>
            <a:endParaRPr lang="fr-FR" dirty="0"/>
          </a:p>
        </p:txBody>
      </p:sp>
      <p:pic>
        <p:nvPicPr>
          <p:cNvPr id="5" name="Picture 3" descr="MII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7544" y="1844824"/>
            <a:ext cx="3337726" cy="2338338"/>
          </a:xfrm>
          <a:prstGeom prst="rect">
            <a:avLst/>
          </a:prstGeom>
          <a:noFill/>
        </p:spPr>
      </p:pic>
      <p:pic>
        <p:nvPicPr>
          <p:cNvPr id="7" name="Picture 3" descr="Img00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1916832"/>
            <a:ext cx="3887419" cy="230425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95536" y="2276872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Application AA 3 - ¨5% IVA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8024" y="234888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Application de </a:t>
            </a:r>
            <a:r>
              <a:rPr lang="fr-FR" b="1" dirty="0" err="1" smtClean="0">
                <a:solidFill>
                  <a:srgbClr val="FF0000"/>
                </a:solidFill>
              </a:rPr>
              <a:t>lugol</a:t>
            </a:r>
            <a:r>
              <a:rPr lang="fr-FR" b="1" dirty="0" smtClean="0">
                <a:solidFill>
                  <a:srgbClr val="FF0000"/>
                </a:solidFill>
              </a:rPr>
              <a:t> fort IVL 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365104"/>
            <a:ext cx="3560229" cy="2321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499992" y="4509120"/>
            <a:ext cx="4104456" cy="1938992"/>
          </a:xfrm>
          <a:prstGeom prst="rect">
            <a:avLst/>
          </a:prstGeom>
          <a:noFill/>
          <a:ln w="50800" cmpd="tri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Au total 5 minutes pour éviter le cancer</a:t>
            </a:r>
          </a:p>
          <a:p>
            <a:endParaRPr lang="fr-FR" sz="2400" b="1" dirty="0" smtClean="0">
              <a:solidFill>
                <a:srgbClr val="FF0000"/>
              </a:solidFill>
            </a:endParaRPr>
          </a:p>
          <a:p>
            <a:r>
              <a:rPr lang="fr-FR" sz="2400" b="1" dirty="0" smtClean="0">
                <a:solidFill>
                  <a:srgbClr val="FF0000"/>
                </a:solidFill>
              </a:rPr>
              <a:t>            2 minutes pour dépister</a:t>
            </a:r>
          </a:p>
          <a:p>
            <a:r>
              <a:rPr lang="fr-FR" sz="2400" b="1" dirty="0" smtClean="0">
                <a:solidFill>
                  <a:srgbClr val="FF0000"/>
                </a:solidFill>
              </a:rPr>
              <a:t>            3 minutes pour traiter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Message </a:t>
            </a:r>
            <a:r>
              <a:rPr lang="fr-FR" dirty="0" smtClean="0"/>
              <a:t>N°13: </a:t>
            </a:r>
            <a:r>
              <a:rPr lang="fr-FR" dirty="0" smtClean="0"/>
              <a:t>Position du Mali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Les méthodes d’inspection visuelles sont simples reproductibles, performantes et adaptées aux pays en développement</a:t>
            </a:r>
          </a:p>
          <a:p>
            <a:endParaRPr lang="fr-FR" dirty="0"/>
          </a:p>
          <a:p>
            <a:r>
              <a:rPr lang="fr-FR" dirty="0" smtClean="0"/>
              <a:t>Depuis 2006, les PNP en SR recommandent la réalisation des méthodes d’inspection visuelles à tous les échelons du système de santé dans le cadre d’une politique d’intégration des activités de SR</a:t>
            </a:r>
            <a:endParaRPr lang="fr-F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Message </a:t>
            </a:r>
            <a:r>
              <a:rPr lang="fr-FR" dirty="0" smtClean="0"/>
              <a:t>14: </a:t>
            </a:r>
            <a:r>
              <a:rPr lang="fr-FR" dirty="0" smtClean="0"/>
              <a:t>Aucune réponse au niveau opérationnel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1400 nouveaux cas de cancer du col chaque année</a:t>
            </a:r>
          </a:p>
          <a:p>
            <a:endParaRPr lang="fr-FR" dirty="0"/>
          </a:p>
          <a:p>
            <a:r>
              <a:rPr lang="fr-FR" dirty="0" smtClean="0"/>
              <a:t>1100 décès par cancer du col chaque années</a:t>
            </a:r>
          </a:p>
          <a:p>
            <a:endParaRPr lang="fr-FR" dirty="0"/>
          </a:p>
          <a:p>
            <a:r>
              <a:rPr lang="fr-FR" dirty="0" smtClean="0"/>
              <a:t>Taux national de couverture en dépistage du cancer du col &lt; 5%</a:t>
            </a:r>
          </a:p>
          <a:p>
            <a:endParaRPr lang="fr-FR" dirty="0"/>
          </a:p>
          <a:p>
            <a:r>
              <a:rPr lang="fr-FR" dirty="0" smtClean="0"/>
              <a:t>Taux de couverture en dépistage du cancer du col dans le district de Bamako &lt; 15%</a:t>
            </a:r>
            <a:endParaRPr lang="fr-F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Les </a:t>
            </a:r>
            <a:r>
              <a:rPr lang="fr-FR" dirty="0" smtClean="0"/>
              <a:t>sages femmes peuvent faire la différence!</a:t>
            </a:r>
          </a:p>
          <a:p>
            <a:endParaRPr lang="fr-FR" dirty="0"/>
          </a:p>
          <a:p>
            <a:r>
              <a:rPr lang="fr-FR" dirty="0" smtClean="0"/>
              <a:t>Les sages femmes doivent faire la différence!</a:t>
            </a:r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598</Words>
  <Application>Microsoft Office PowerPoint</Application>
  <PresentationFormat>On-screen Show (4:3)</PresentationFormat>
  <Paragraphs>107</Paragraphs>
  <Slides>16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PhotoDeluxeBusiness.Image.1</vt:lpstr>
      <vt:lpstr>Cancer du col de l’utérin  QUATORZE MESSAGES CLÉS POUR  LA SAGE – FEMME MALIENNE</vt:lpstr>
      <vt:lpstr>Message N°1</vt:lpstr>
      <vt:lpstr>Message N°2</vt:lpstr>
      <vt:lpstr>Message N°3</vt:lpstr>
      <vt:lpstr>Message 4</vt:lpstr>
      <vt:lpstr>Message N°5</vt:lpstr>
      <vt:lpstr>Message N°6</vt:lpstr>
      <vt:lpstr>Histoire naturelle de l’infection à HPV oncogènes, liée à l’histoire naturelle du cancer du col de l’utérus</vt:lpstr>
      <vt:lpstr>Message N°8 : Reconnaitre le cancer du col de l’utérus</vt:lpstr>
      <vt:lpstr>Message N°9:Traitement difficile, coûteux et décevant</vt:lpstr>
      <vt:lpstr>Message N°10</vt:lpstr>
      <vt:lpstr>Tetra-valent Merck’s</vt:lpstr>
      <vt:lpstr>Message 12</vt:lpstr>
      <vt:lpstr>Message N°13: Position du Mali</vt:lpstr>
      <vt:lpstr>Message 14: Aucune réponse au niveau opérationnel</vt:lpstr>
      <vt:lpstr>Conclusion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Cancer du col de l’utérin DIX MESSAGES CLÉS POUR LA SAGE – FEMME MALIENNE</dc:title>
  <dc:creator>Dr Teguete</dc:creator>
  <cp:lastModifiedBy>Dr Teguete</cp:lastModifiedBy>
  <cp:revision>45</cp:revision>
  <dcterms:created xsi:type="dcterms:W3CDTF">2013-12-27T23:36:42Z</dcterms:created>
  <dcterms:modified xsi:type="dcterms:W3CDTF">2013-12-28T11:29:15Z</dcterms:modified>
</cp:coreProperties>
</file>