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58" r:id="rId3"/>
    <p:sldId id="306" r:id="rId4"/>
    <p:sldId id="257" r:id="rId5"/>
    <p:sldId id="261" r:id="rId6"/>
    <p:sldId id="263" r:id="rId7"/>
    <p:sldId id="260" r:id="rId8"/>
    <p:sldId id="264" r:id="rId9"/>
    <p:sldId id="259" r:id="rId10"/>
    <p:sldId id="262" r:id="rId11"/>
    <p:sldId id="297" r:id="rId12"/>
    <p:sldId id="293" r:id="rId13"/>
    <p:sldId id="265" r:id="rId14"/>
    <p:sldId id="266" r:id="rId15"/>
    <p:sldId id="298" r:id="rId16"/>
    <p:sldId id="296" r:id="rId17"/>
    <p:sldId id="267" r:id="rId18"/>
    <p:sldId id="268" r:id="rId19"/>
    <p:sldId id="269" r:id="rId20"/>
    <p:sldId id="299" r:id="rId21"/>
    <p:sldId id="270" r:id="rId22"/>
    <p:sldId id="271" r:id="rId23"/>
    <p:sldId id="300" r:id="rId24"/>
    <p:sldId id="275" r:id="rId25"/>
    <p:sldId id="272" r:id="rId26"/>
    <p:sldId id="276" r:id="rId27"/>
    <p:sldId id="277" r:id="rId28"/>
    <p:sldId id="278" r:id="rId29"/>
    <p:sldId id="279" r:id="rId30"/>
    <p:sldId id="280" r:id="rId31"/>
    <p:sldId id="286" r:id="rId32"/>
    <p:sldId id="287" r:id="rId33"/>
    <p:sldId id="288" r:id="rId34"/>
    <p:sldId id="289" r:id="rId35"/>
    <p:sldId id="282" r:id="rId36"/>
    <p:sldId id="283" r:id="rId37"/>
    <p:sldId id="284" r:id="rId38"/>
    <p:sldId id="290" r:id="rId39"/>
    <p:sldId id="294" r:id="rId40"/>
    <p:sldId id="291" r:id="rId41"/>
    <p:sldId id="304" r:id="rId42"/>
    <p:sldId id="303" r:id="rId43"/>
    <p:sldId id="305" r:id="rId44"/>
    <p:sldId id="295" r:id="rId45"/>
    <p:sldId id="292" r:id="rId46"/>
    <p:sldId id="273" r:id="rId4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8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377079-EA81-41CA-B445-137F003475CD}" type="datetimeFigureOut">
              <a:rPr lang="fr-FR" smtClean="0"/>
              <a:pPr/>
              <a:t>06/12/2018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6D12A4-96D6-4FF6-917D-B53FCA2CCC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19873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D12A4-96D6-4FF6-917D-B53FCA2CCC34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34414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D12A4-96D6-4FF6-917D-B53FCA2CCC34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25320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D12A4-96D6-4FF6-917D-B53FCA2CCC34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241215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EF39-C37A-4A86-95C2-F6C722CEF086}" type="datetimeFigureOut">
              <a:rPr lang="fr-FR" smtClean="0"/>
              <a:pPr/>
              <a:t>06/12/2018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C22FF-F2D1-4ED8-95AD-FE67D91F8F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75859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EF39-C37A-4A86-95C2-F6C722CEF086}" type="datetimeFigureOut">
              <a:rPr lang="fr-FR" smtClean="0"/>
              <a:pPr/>
              <a:t>06/12/2018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C22FF-F2D1-4ED8-95AD-FE67D91F8F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81543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EF39-C37A-4A86-95C2-F6C722CEF086}" type="datetimeFigureOut">
              <a:rPr lang="fr-FR" smtClean="0"/>
              <a:pPr/>
              <a:t>06/12/2018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C22FF-F2D1-4ED8-95AD-FE67D91F8F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2459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EF39-C37A-4A86-95C2-F6C722CEF086}" type="datetimeFigureOut">
              <a:rPr lang="fr-FR" smtClean="0"/>
              <a:pPr/>
              <a:t>06/12/2018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C22FF-F2D1-4ED8-95AD-FE67D91F8F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02687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EF39-C37A-4A86-95C2-F6C722CEF086}" type="datetimeFigureOut">
              <a:rPr lang="fr-FR" smtClean="0"/>
              <a:pPr/>
              <a:t>06/12/2018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C22FF-F2D1-4ED8-95AD-FE67D91F8F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866428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EF39-C37A-4A86-95C2-F6C722CEF086}" type="datetimeFigureOut">
              <a:rPr lang="fr-FR" smtClean="0"/>
              <a:pPr/>
              <a:t>06/12/2018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C22FF-F2D1-4ED8-95AD-FE67D91F8F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691885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EF39-C37A-4A86-95C2-F6C722CEF086}" type="datetimeFigureOut">
              <a:rPr lang="fr-FR" smtClean="0"/>
              <a:pPr/>
              <a:t>06/12/2018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C22FF-F2D1-4ED8-95AD-FE67D91F8F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062092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EF39-C37A-4A86-95C2-F6C722CEF086}" type="datetimeFigureOut">
              <a:rPr lang="fr-FR" smtClean="0"/>
              <a:pPr/>
              <a:t>06/12/2018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C22FF-F2D1-4ED8-95AD-FE67D91F8F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73774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EF39-C37A-4A86-95C2-F6C722CEF086}" type="datetimeFigureOut">
              <a:rPr lang="fr-FR" smtClean="0"/>
              <a:pPr/>
              <a:t>06/12/2018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C22FF-F2D1-4ED8-95AD-FE67D91F8F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54309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EF39-C37A-4A86-95C2-F6C722CEF086}" type="datetimeFigureOut">
              <a:rPr lang="fr-FR" smtClean="0"/>
              <a:pPr/>
              <a:t>06/12/2018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C22FF-F2D1-4ED8-95AD-FE67D91F8F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152668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EF39-C37A-4A86-95C2-F6C722CEF086}" type="datetimeFigureOut">
              <a:rPr lang="fr-FR" smtClean="0"/>
              <a:pPr/>
              <a:t>06/12/2018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C22FF-F2D1-4ED8-95AD-FE67D91F8F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08771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5EF39-C37A-4A86-95C2-F6C722CEF086}" type="datetimeFigureOut">
              <a:rPr lang="fr-FR" smtClean="0"/>
              <a:pPr/>
              <a:t>06/12/2018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C22FF-F2D1-4ED8-95AD-FE67D91F8F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45776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 smtClean="0"/>
              <a:t>LES COMPLICATIONS DU DIABETE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Dr MENTA Djenebou TRAORE</a:t>
            </a:r>
          </a:p>
          <a:p>
            <a:r>
              <a:rPr lang="fr-FR" dirty="0" smtClean="0"/>
              <a:t>CHU Point 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386025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idx="1"/>
          </p:nvPr>
        </p:nvSpPr>
        <p:spPr>
          <a:xfrm>
            <a:off x="845126" y="1037230"/>
            <a:ext cx="10515601" cy="5029200"/>
          </a:xfrm>
        </p:spPr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FF0000"/>
                </a:solidFill>
              </a:rPr>
              <a:t>Conflits d’intérêts </a:t>
            </a:r>
            <a:r>
              <a:rPr lang="fr-FR" sz="4000" dirty="0">
                <a:solidFill>
                  <a:srgbClr val="FF0000"/>
                </a:solidFill>
              </a:rPr>
              <a:t>ou de liens d’intérêts </a:t>
            </a:r>
            <a:r>
              <a:rPr lang="fr-FR" sz="4000" dirty="0" smtClean="0">
                <a:solidFill>
                  <a:srgbClr val="FF0000"/>
                </a:solidFill>
              </a:rPr>
              <a:t>: aucun 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fr-FR" smtClean="0"/>
              <a:pPr lvl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14776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Objectifs pédagogiques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Connaitre les différents types de complication du diabète.</a:t>
            </a:r>
          </a:p>
          <a:p>
            <a:endParaRPr lang="fr-FR" dirty="0"/>
          </a:p>
          <a:p>
            <a:r>
              <a:rPr lang="fr-FR" dirty="0"/>
              <a:t>Connaitre </a:t>
            </a:r>
            <a:r>
              <a:rPr lang="fr-FR" dirty="0" smtClean="0"/>
              <a:t>4 complications aigues du diabète.</a:t>
            </a:r>
          </a:p>
          <a:p>
            <a:endParaRPr lang="fr-FR" dirty="0"/>
          </a:p>
          <a:p>
            <a:r>
              <a:rPr lang="fr-FR" dirty="0"/>
              <a:t>Connaitre 2</a:t>
            </a:r>
            <a:r>
              <a:rPr lang="fr-FR" dirty="0" smtClean="0"/>
              <a:t> complications chroniques micro-</a:t>
            </a:r>
            <a:r>
              <a:rPr lang="fr-FR" altLang="fr-FR" dirty="0" err="1" smtClean="0"/>
              <a:t>angiopathiques</a:t>
            </a:r>
            <a:r>
              <a:rPr lang="fr-FR" altLang="fr-FR" dirty="0" smtClean="0"/>
              <a:t> </a:t>
            </a:r>
            <a:r>
              <a:rPr lang="fr-FR" dirty="0" smtClean="0"/>
              <a:t>et 2 complications macro-</a:t>
            </a:r>
            <a:r>
              <a:rPr lang="fr-FR" dirty="0" err="1" smtClean="0"/>
              <a:t>angiopathiques</a:t>
            </a:r>
            <a:r>
              <a:rPr lang="fr-FR" dirty="0" smtClean="0"/>
              <a:t> du diabète.</a:t>
            </a:r>
          </a:p>
          <a:p>
            <a:endParaRPr lang="fr-FR" dirty="0"/>
          </a:p>
          <a:p>
            <a:r>
              <a:rPr lang="fr-FR" dirty="0" smtClean="0"/>
              <a:t>Connaitre le f</a:t>
            </a:r>
            <a:r>
              <a:rPr lang="fr-FR" altLang="fr-FR" dirty="0" smtClean="0"/>
              <a:t>acteur </a:t>
            </a:r>
            <a:r>
              <a:rPr lang="fr-FR" altLang="fr-FR" dirty="0"/>
              <a:t>déclenchant </a:t>
            </a:r>
            <a:r>
              <a:rPr lang="fr-FR" altLang="fr-FR" dirty="0" smtClean="0"/>
              <a:t>de l’atteinte de la main et du pied diabétique.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30904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33113"/>
            <a:ext cx="10515600" cy="1325563"/>
          </a:xfrm>
        </p:spPr>
        <p:txBody>
          <a:bodyPr/>
          <a:lstStyle/>
          <a:p>
            <a:pPr algn="ctr"/>
            <a:r>
              <a:rPr lang="fr-FR" dirty="0" smtClean="0"/>
              <a:t>Généralités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fr-FR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DEFINITION</a:t>
            </a:r>
            <a:r>
              <a:rPr lang="fr-FR" dirty="0" smtClean="0"/>
              <a:t> </a:t>
            </a:r>
            <a:endParaRPr lang="fr-FR" dirty="0"/>
          </a:p>
          <a:p>
            <a:pPr>
              <a:lnSpc>
                <a:spcPct val="80000"/>
              </a:lnSpc>
              <a:buNone/>
              <a:defRPr/>
            </a:pPr>
            <a:endParaRPr lang="fr-FR" dirty="0"/>
          </a:p>
          <a:p>
            <a:pPr>
              <a:lnSpc>
                <a:spcPct val="80000"/>
              </a:lnSpc>
              <a:buNone/>
              <a:defRPr/>
            </a:pPr>
            <a:r>
              <a:rPr lang="fr-FR" dirty="0"/>
              <a:t>    Le diabète est un état d’hyperglycémie permanente (chronique) due à une Insuffisance de sécrétion et ou d’action de l’insuline.</a:t>
            </a:r>
          </a:p>
          <a:p>
            <a:pPr>
              <a:lnSpc>
                <a:spcPct val="80000"/>
              </a:lnSpc>
              <a:buNone/>
              <a:defRPr/>
            </a:pPr>
            <a:endParaRPr lang="fr-FR" dirty="0"/>
          </a:p>
          <a:p>
            <a:pPr algn="ctr">
              <a:lnSpc>
                <a:spcPct val="80000"/>
              </a:lnSpc>
              <a:buNone/>
              <a:defRPr/>
            </a:pPr>
            <a:r>
              <a:rPr lang="fr-FR" dirty="0"/>
              <a:t>   Il est responsable à long terme de </a:t>
            </a:r>
            <a:r>
              <a:rPr lang="fr-FR" dirty="0" smtClean="0"/>
              <a:t>complications.</a:t>
            </a: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25331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Généralités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5646"/>
          </a:xfrm>
        </p:spPr>
        <p:txBody>
          <a:bodyPr/>
          <a:lstStyle/>
          <a:p>
            <a:pPr marL="0" indent="0">
              <a:buNone/>
            </a:pPr>
            <a:r>
              <a:rPr lang="fr-FR" altLang="fr-FR" sz="3200" dirty="0" smtClean="0">
                <a:solidFill>
                  <a:srgbClr val="7030A0"/>
                </a:solidFill>
              </a:rPr>
              <a:t>           Complications</a:t>
            </a:r>
          </a:p>
          <a:p>
            <a:pPr marL="0" indent="0">
              <a:buNone/>
            </a:pPr>
            <a:endParaRPr lang="fr-FR" altLang="fr-FR" sz="32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fr-FR" altLang="fr-FR" dirty="0" smtClean="0"/>
              <a:t>1°- métaboliques (aigues):</a:t>
            </a:r>
          </a:p>
          <a:p>
            <a:pPr lvl="1"/>
            <a:r>
              <a:rPr lang="fr-FR" altLang="fr-FR" dirty="0" smtClean="0"/>
              <a:t>Hypoglycémie</a:t>
            </a:r>
          </a:p>
          <a:p>
            <a:pPr lvl="1"/>
            <a:r>
              <a:rPr lang="fr-FR" altLang="fr-FR" dirty="0" smtClean="0"/>
              <a:t>Hyperglycémie:</a:t>
            </a:r>
          </a:p>
          <a:p>
            <a:pPr lvl="2"/>
            <a:r>
              <a:rPr lang="fr-FR" altLang="fr-FR" dirty="0" smtClean="0"/>
              <a:t>acidocétose</a:t>
            </a:r>
          </a:p>
          <a:p>
            <a:pPr lvl="2"/>
            <a:r>
              <a:rPr lang="fr-FR" altLang="fr-FR" dirty="0" smtClean="0"/>
              <a:t>Hyper-osmolarité</a:t>
            </a:r>
          </a:p>
          <a:p>
            <a:pPr lvl="2"/>
            <a:r>
              <a:rPr lang="fr-FR" altLang="fr-FR" dirty="0" smtClean="0"/>
              <a:t>Acidose lactique</a:t>
            </a:r>
          </a:p>
          <a:p>
            <a:pPr marL="0" indent="0">
              <a:buNone/>
            </a:pPr>
            <a:r>
              <a:rPr lang="fr-FR" altLang="fr-FR" dirty="0" smtClean="0"/>
              <a:t>2°- chroniques:</a:t>
            </a:r>
          </a:p>
          <a:p>
            <a:pPr lvl="1"/>
            <a:r>
              <a:rPr lang="fr-FR" altLang="fr-FR" dirty="0" smtClean="0"/>
              <a:t>Micro-angiopathie</a:t>
            </a:r>
          </a:p>
          <a:p>
            <a:pPr lvl="1"/>
            <a:r>
              <a:rPr lang="fr-FR" altLang="fr-FR" dirty="0" smtClean="0"/>
              <a:t>Macro-angiopathie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Flèche droite 3"/>
          <p:cNvSpPr/>
          <p:nvPr/>
        </p:nvSpPr>
        <p:spPr>
          <a:xfrm>
            <a:off x="4012441" y="5595581"/>
            <a:ext cx="1514901" cy="4913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6525" y="135341"/>
            <a:ext cx="6372368" cy="647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753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95083" y="1369942"/>
            <a:ext cx="4420577" cy="254879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fr-FR" sz="3000" b="1" dirty="0"/>
              <a:t>Acidocétose</a:t>
            </a:r>
            <a:r>
              <a:rPr lang="fr-FR" sz="3000" dirty="0"/>
              <a:t> </a:t>
            </a:r>
          </a:p>
          <a:p>
            <a:pPr marL="0" indent="0">
              <a:buNone/>
            </a:pPr>
            <a:r>
              <a:rPr lang="fr-FR" altLang="fr-FR" sz="3200" dirty="0"/>
              <a:t>M</a:t>
            </a:r>
            <a:r>
              <a:rPr lang="fr-FR" altLang="fr-FR" sz="3200" dirty="0" smtClean="0"/>
              <a:t>ortalité 2 -10% si non reconnu à temps</a:t>
            </a:r>
            <a:endParaRPr lang="fr-FR" sz="3000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5D3B-8151-4AA7-BA1A-84E3B7642BBB}" type="datetime1">
              <a:rPr lang="fr-FR" smtClean="0"/>
              <a:pPr/>
              <a:t>06/12/2018</a:t>
            </a:fld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473-C18C-47D3-B907-023B87246956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1553925" y="0"/>
            <a:ext cx="8858312" cy="1029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fr-FR" sz="3600" dirty="0" smtClean="0"/>
              <a:t>Généralités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7462845" y="1332981"/>
            <a:ext cx="4464496" cy="25857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fr-FR" sz="3000" b="1" dirty="0" err="1"/>
              <a:t>Hyperosmolaire</a:t>
            </a:r>
            <a:r>
              <a:rPr lang="fr-FR" sz="3000" b="1" dirty="0"/>
              <a:t> </a:t>
            </a:r>
            <a:r>
              <a:rPr lang="fr-FR" sz="3000" dirty="0"/>
              <a:t> </a:t>
            </a:r>
            <a:endParaRPr lang="fr-FR" sz="3000" dirty="0" smtClean="0"/>
          </a:p>
          <a:p>
            <a:pPr marL="0" indent="0">
              <a:buNone/>
            </a:pPr>
            <a:r>
              <a:rPr lang="fr-FR" altLang="fr-FR" dirty="0" smtClean="0">
                <a:cs typeface="Arial" panose="020B0604020202020204" pitchFamily="34" charset="0"/>
              </a:rPr>
              <a:t>Mortalité </a:t>
            </a:r>
            <a:r>
              <a:rPr lang="fr-FR" altLang="fr-FR" dirty="0">
                <a:cs typeface="Arial" panose="020B0604020202020204" pitchFamily="34" charset="0"/>
              </a:rPr>
              <a:t>30 – 50</a:t>
            </a:r>
            <a:r>
              <a:rPr lang="fr-FR" altLang="fr-FR" dirty="0" smtClean="0">
                <a:cs typeface="Arial" panose="020B0604020202020204" pitchFamily="34" charset="0"/>
              </a:rPr>
              <a:t>%</a:t>
            </a:r>
            <a:endParaRPr lang="fr-FR" dirty="0"/>
          </a:p>
          <a:p>
            <a:pPr marL="0" indent="0">
              <a:buNone/>
            </a:pPr>
            <a:endParaRPr lang="fr-FR" sz="3000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2495083" y="4413314"/>
            <a:ext cx="4279569" cy="2029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fr-FR" sz="3000" b="1" dirty="0"/>
              <a:t>Hypoglycémie</a:t>
            </a:r>
            <a:r>
              <a:rPr lang="fr-FR" sz="3000" dirty="0"/>
              <a:t> </a:t>
            </a:r>
            <a:endParaRPr lang="fr-FR" sz="3000" dirty="0" smtClean="0"/>
          </a:p>
          <a:p>
            <a:pPr marL="0" indent="0">
              <a:buNone/>
            </a:pPr>
            <a:r>
              <a:rPr lang="fr-FR" sz="2800" dirty="0" smtClean="0">
                <a:cs typeface="Arial" charset="0"/>
              </a:rPr>
              <a:t>Mortalité ++  → </a:t>
            </a:r>
            <a:r>
              <a:rPr lang="fr-FR" sz="3000" dirty="0" smtClean="0">
                <a:solidFill>
                  <a:srgbClr val="00B050"/>
                </a:solidFill>
              </a:rPr>
              <a:t>50% </a:t>
            </a:r>
            <a:endParaRPr lang="fr-FR" sz="3000" dirty="0" smtClean="0"/>
          </a:p>
          <a:p>
            <a:pPr>
              <a:buFont typeface="Arial" panose="020B0604020202020204" pitchFamily="34" charset="0"/>
              <a:buNone/>
            </a:pPr>
            <a:r>
              <a:rPr lang="fr-FR" sz="3000" dirty="0" smtClean="0"/>
              <a:t>Iatrogénie +++</a:t>
            </a:r>
            <a:endParaRPr lang="fr-FR" sz="3000" dirty="0"/>
          </a:p>
        </p:txBody>
      </p:sp>
      <p:sp>
        <p:nvSpPr>
          <p:cNvPr id="7" name="Rectangle 6"/>
          <p:cNvSpPr/>
          <p:nvPr/>
        </p:nvSpPr>
        <p:spPr>
          <a:xfrm>
            <a:off x="7620000" y="4535865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fr-FR" sz="3000" b="1" dirty="0"/>
              <a:t>Acidose Lactique</a:t>
            </a:r>
          </a:p>
          <a:p>
            <a:pPr>
              <a:lnSpc>
                <a:spcPct val="90000"/>
              </a:lnSpc>
            </a:pPr>
            <a:r>
              <a:rPr lang="fr-FR" altLang="fr-FR" sz="3000" dirty="0"/>
              <a:t>rare mais grave de très mauvais pronostic car &gt;50% de décès. </a:t>
            </a:r>
            <a:endParaRPr lang="fr-FR" sz="3000" dirty="0"/>
          </a:p>
        </p:txBody>
      </p:sp>
      <p:sp>
        <p:nvSpPr>
          <p:cNvPr id="12" name="Rectangle 11"/>
          <p:cNvSpPr/>
          <p:nvPr/>
        </p:nvSpPr>
        <p:spPr>
          <a:xfrm>
            <a:off x="452231" y="2989957"/>
            <a:ext cx="263649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fr-FR" sz="3200" dirty="0" smtClean="0">
                <a:solidFill>
                  <a:srgbClr val="7030A0"/>
                </a:solidFill>
              </a:rPr>
              <a:t>Complications </a:t>
            </a:r>
          </a:p>
          <a:p>
            <a:pPr algn="ctr">
              <a:buNone/>
            </a:pPr>
            <a:r>
              <a:rPr lang="fr-FR" sz="3200" dirty="0" smtClean="0">
                <a:solidFill>
                  <a:srgbClr val="7030A0"/>
                </a:solidFill>
              </a:rPr>
              <a:t>métaboliques</a:t>
            </a:r>
          </a:p>
          <a:p>
            <a:pPr algn="ctr">
              <a:buNone/>
            </a:pPr>
            <a:r>
              <a:rPr lang="fr-FR" sz="3200" b="1" dirty="0" smtClean="0">
                <a:solidFill>
                  <a:srgbClr val="7030A0"/>
                </a:solidFill>
              </a:rPr>
              <a:t>(Aigues)</a:t>
            </a:r>
            <a:endParaRPr lang="fr-FR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973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6287" y="63551"/>
            <a:ext cx="10515600" cy="62933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Généralités</a:t>
            </a:r>
            <a:endParaRPr lang="fr-FR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9572" y="1325563"/>
            <a:ext cx="10515600" cy="53891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59006" y="1018055"/>
            <a:ext cx="4517408" cy="11199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Les personnes atteintes de diabète ont plus de risques de développer des </a:t>
            </a:r>
            <a:r>
              <a:rPr lang="fr-FR" dirty="0" err="1" smtClean="0">
                <a:solidFill>
                  <a:schemeClr val="bg1"/>
                </a:solidFill>
              </a:rPr>
              <a:t>parodonpathies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46413" y="2903610"/>
            <a:ext cx="3835020" cy="18048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6390564" y="1145787"/>
            <a:ext cx="4974608" cy="12748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La rétinopathie diabétique touche plus d’un tiers des personnes atteintes de diabète et est la principale cause de perte de vision chez les adultes en âge de travailler 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7182133" y="2745771"/>
            <a:ext cx="4183039" cy="1274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Les personnes atteintes de diabète ont 2 à 3 fois plus de risques de développer des  maladies cardiovasculaires (CMV)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182133" y="4439585"/>
            <a:ext cx="4183039" cy="13476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L’incidence des maladies rénales en stade final (MRSF) est 10 fois plus élevée chez les personnes atteintes de diabète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999698" y="5787253"/>
            <a:ext cx="5906069" cy="818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 diabète est responsable de l’amputation d’un membre inférieur en tout ou en partie, toutes les 30 secondes à travers le monde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10276764" y="6339385"/>
            <a:ext cx="1702557" cy="375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FID 2017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96287" y="3243962"/>
            <a:ext cx="283269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sz="3600" dirty="0" smtClean="0">
                <a:solidFill>
                  <a:srgbClr val="7030A0"/>
                </a:solidFill>
              </a:rPr>
              <a:t>Complications</a:t>
            </a:r>
          </a:p>
          <a:p>
            <a:pPr algn="ctr"/>
            <a:r>
              <a:rPr lang="fr-FR" altLang="fr-FR" sz="3600" dirty="0" smtClean="0">
                <a:solidFill>
                  <a:srgbClr val="7030A0"/>
                </a:solidFill>
              </a:rPr>
              <a:t>chroniques</a:t>
            </a:r>
          </a:p>
        </p:txBody>
      </p:sp>
    </p:spTree>
    <p:extLst>
      <p:ext uri="{BB962C8B-B14F-4D97-AF65-F5344CB8AC3E}">
        <p14:creationId xmlns:p14="http://schemas.microsoft.com/office/powerpoint/2010/main" xmlns="" val="210618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33113"/>
            <a:ext cx="10515600" cy="1325563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7030A0"/>
                </a:solidFill>
              </a:rPr>
              <a:t>Complications métaboliques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4005556" y="1327409"/>
            <a:ext cx="41808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sz="3200" b="1" dirty="0" smtClean="0"/>
              <a:t>Cétoacidose diabétique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961194" y="2156766"/>
            <a:ext cx="3392606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Forte mortalité:</a:t>
            </a:r>
          </a:p>
          <a:p>
            <a:pPr marL="0" indent="0">
              <a:buNone/>
            </a:pPr>
            <a:endParaRPr lang="fr-FR" dirty="0"/>
          </a:p>
          <a:p>
            <a:pPr lvl="0">
              <a:buFont typeface="Wingdings" pitchFamily="2" charset="2"/>
              <a:buChar char="ü"/>
            </a:pPr>
            <a:r>
              <a:rPr lang="fr-FR" dirty="0"/>
              <a:t> 25% en Tanzanie, </a:t>
            </a:r>
          </a:p>
          <a:p>
            <a:pPr lvl="0">
              <a:buFont typeface="Wingdings" pitchFamily="2" charset="2"/>
              <a:buChar char="ü"/>
            </a:pPr>
            <a:r>
              <a:rPr lang="fr-FR" dirty="0"/>
              <a:t>33% au Kenya </a:t>
            </a:r>
          </a:p>
          <a:p>
            <a:pPr lvl="0">
              <a:buFont typeface="Wingdings" pitchFamily="2" charset="2"/>
              <a:buChar char="ü"/>
            </a:pPr>
            <a:r>
              <a:rPr lang="fr-FR" dirty="0"/>
              <a:t>40 % en </a:t>
            </a:r>
            <a:r>
              <a:rPr lang="fr-FR" dirty="0" smtClean="0"/>
              <a:t>Guinée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1710519" y="2707983"/>
            <a:ext cx="438548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fr-FR" sz="2800" dirty="0" smtClean="0"/>
              <a:t>Fréquence</a:t>
            </a:r>
          </a:p>
          <a:p>
            <a:pPr lvl="0"/>
            <a:endParaRPr lang="fr-FR" sz="2800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r-FR" sz="2800" dirty="0" smtClean="0"/>
              <a:t>73% Mali</a:t>
            </a:r>
          </a:p>
        </p:txBody>
      </p:sp>
      <p:sp>
        <p:nvSpPr>
          <p:cNvPr id="6" name="Rectangle 5"/>
          <p:cNvSpPr/>
          <p:nvPr/>
        </p:nvSpPr>
        <p:spPr>
          <a:xfrm>
            <a:off x="9858585" y="4907803"/>
            <a:ext cx="2092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dirty="0">
                <a:solidFill>
                  <a:srgbClr val="00B050"/>
                </a:solidFill>
              </a:rPr>
              <a:t>Zouvanis et al, 2007</a:t>
            </a:r>
          </a:p>
        </p:txBody>
      </p:sp>
      <p:sp>
        <p:nvSpPr>
          <p:cNvPr id="7" name="Rectangle 6"/>
          <p:cNvSpPr/>
          <p:nvPr/>
        </p:nvSpPr>
        <p:spPr>
          <a:xfrm>
            <a:off x="1810955" y="4332435"/>
            <a:ext cx="1651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dirty="0" err="1" smtClean="0">
                <a:solidFill>
                  <a:srgbClr val="00B050"/>
                </a:solidFill>
              </a:rPr>
              <a:t>Guindo</a:t>
            </a:r>
            <a:r>
              <a:rPr lang="fr-FR" b="1" i="1" dirty="0" smtClean="0">
                <a:solidFill>
                  <a:srgbClr val="00B050"/>
                </a:solidFill>
              </a:rPr>
              <a:t> A, 2016</a:t>
            </a:r>
            <a:endParaRPr lang="fr-FR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404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7030A0"/>
                </a:solidFill>
              </a:rPr>
              <a:t>Complications métaboliques</a:t>
            </a:r>
            <a:endParaRPr lang="fr-FR" b="1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851400"/>
          </a:xfrm>
        </p:spPr>
        <p:txBody>
          <a:bodyPr/>
          <a:lstStyle/>
          <a:p>
            <a:pPr marL="0" indent="0" algn="ctr">
              <a:buNone/>
            </a:pPr>
            <a:r>
              <a:rPr lang="fr-FR" altLang="fr-FR" sz="3200" b="1" dirty="0" smtClean="0"/>
              <a:t>Cétoacidose diabétique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415119" y="1897036"/>
            <a:ext cx="5398827" cy="49609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1C0C92"/>
              </a:buClr>
              <a:buFont typeface="Wingdings" panose="05000000000000000000" pitchFamily="2" charset="2"/>
              <a:buChar char="q"/>
            </a:pPr>
            <a:r>
              <a:rPr lang="fr-FR" altLang="fr-FR" sz="2400" dirty="0" smtClean="0">
                <a:solidFill>
                  <a:schemeClr val="tx1"/>
                </a:solidFill>
              </a:rPr>
              <a:t>Carence totale en insuline</a:t>
            </a:r>
          </a:p>
          <a:p>
            <a:pPr marL="285750" indent="-285750">
              <a:buClr>
                <a:srgbClr val="1C0C92"/>
              </a:buClr>
              <a:buFont typeface="Wingdings" panose="05000000000000000000" pitchFamily="2" charset="2"/>
              <a:buChar char="q"/>
            </a:pPr>
            <a:endParaRPr lang="fr-FR" altLang="fr-FR" sz="2400" dirty="0" smtClean="0">
              <a:solidFill>
                <a:schemeClr val="tx1"/>
              </a:solidFill>
            </a:endParaRPr>
          </a:p>
          <a:p>
            <a:pPr marL="285750" indent="-285750">
              <a:buClr>
                <a:srgbClr val="1C0C92"/>
              </a:buClr>
              <a:buFont typeface="Wingdings" panose="05000000000000000000" pitchFamily="2" charset="2"/>
              <a:buChar char="q"/>
            </a:pPr>
            <a:r>
              <a:rPr lang="fr-FR" altLang="fr-FR" sz="2400" dirty="0" smtClean="0">
                <a:solidFill>
                  <a:schemeClr val="tx1"/>
                </a:solidFill>
              </a:rPr>
              <a:t>Installation: progressive ou brutale </a:t>
            </a:r>
          </a:p>
          <a:p>
            <a:pPr marL="285750" indent="-285750">
              <a:buClr>
                <a:srgbClr val="1C0C92"/>
              </a:buClr>
              <a:buFont typeface="Wingdings" panose="05000000000000000000" pitchFamily="2" charset="2"/>
              <a:buChar char="q"/>
            </a:pPr>
            <a:endParaRPr lang="fr-FR" altLang="fr-FR" sz="2400" dirty="0" smtClean="0">
              <a:solidFill>
                <a:schemeClr val="tx1"/>
              </a:solidFill>
            </a:endParaRPr>
          </a:p>
          <a:p>
            <a:pPr marL="285750" indent="-285750">
              <a:buClr>
                <a:srgbClr val="1C0C92"/>
              </a:buClr>
              <a:buFont typeface="Wingdings" panose="05000000000000000000" pitchFamily="2" charset="2"/>
              <a:buChar char="q"/>
            </a:pPr>
            <a:r>
              <a:rPr lang="fr-FR" altLang="fr-FR" sz="2400" dirty="0" smtClean="0">
                <a:solidFill>
                  <a:schemeClr val="tx1"/>
                </a:solidFill>
              </a:rPr>
              <a:t>Mode de découverte du diabète dans 10% des cas</a:t>
            </a:r>
          </a:p>
          <a:p>
            <a:pPr marL="285750" indent="-285750">
              <a:buClr>
                <a:srgbClr val="1C0C92"/>
              </a:buClr>
              <a:buFont typeface="Wingdings" panose="05000000000000000000" pitchFamily="2" charset="2"/>
              <a:buChar char="q"/>
            </a:pPr>
            <a:endParaRPr lang="fr-FR" altLang="fr-FR" sz="2400" dirty="0" smtClean="0">
              <a:solidFill>
                <a:schemeClr val="tx1"/>
              </a:solidFill>
            </a:endParaRPr>
          </a:p>
          <a:p>
            <a:pPr marL="285750" indent="-285750">
              <a:buClr>
                <a:srgbClr val="1C0C92"/>
              </a:buClr>
              <a:buFont typeface="Wingdings" panose="05000000000000000000" pitchFamily="2" charset="2"/>
              <a:buChar char="q"/>
            </a:pPr>
            <a:r>
              <a:rPr lang="fr-FR" altLang="fr-FR" sz="2400" dirty="0" smtClean="0">
                <a:solidFill>
                  <a:schemeClr val="tx1"/>
                </a:solidFill>
              </a:rPr>
              <a:t>Peut révéler un DT1 ou le compliquer</a:t>
            </a:r>
          </a:p>
          <a:p>
            <a:pPr marL="285750" indent="-285750">
              <a:buClr>
                <a:srgbClr val="1C0C92"/>
              </a:buClr>
              <a:buFont typeface="Wingdings" panose="05000000000000000000" pitchFamily="2" charset="2"/>
              <a:buChar char="q"/>
            </a:pPr>
            <a:endParaRPr lang="fr-FR" altLang="fr-FR" sz="2400" dirty="0" smtClean="0">
              <a:solidFill>
                <a:schemeClr val="tx1"/>
              </a:solidFill>
            </a:endParaRPr>
          </a:p>
          <a:p>
            <a:pPr marL="285750" indent="-285750">
              <a:buClr>
                <a:srgbClr val="1C0C92"/>
              </a:buClr>
              <a:buFont typeface="Wingdings" panose="05000000000000000000" pitchFamily="2" charset="2"/>
              <a:buChar char="q"/>
            </a:pPr>
            <a:r>
              <a:rPr lang="fr-FR" altLang="fr-FR" sz="2400" dirty="0" smtClean="0">
                <a:solidFill>
                  <a:schemeClr val="tx1"/>
                </a:solidFill>
              </a:rPr>
              <a:t>Cependant peut se voir dans 10 à 15% des cas dans le DT2 ou diabète secondaire</a:t>
            </a:r>
          </a:p>
        </p:txBody>
      </p:sp>
      <p:sp>
        <p:nvSpPr>
          <p:cNvPr id="6" name="Rectangle 5"/>
          <p:cNvSpPr/>
          <p:nvPr/>
        </p:nvSpPr>
        <p:spPr>
          <a:xfrm>
            <a:off x="6646460" y="2019867"/>
            <a:ext cx="4490113" cy="39714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fr-FR" sz="2000" b="1" dirty="0" smtClean="0">
                <a:solidFill>
                  <a:schemeClr val="tx1"/>
                </a:solidFill>
              </a:rPr>
              <a:t>Facteurs contributifs</a:t>
            </a:r>
          </a:p>
          <a:p>
            <a:pPr>
              <a:lnSpc>
                <a:spcPct val="120000"/>
              </a:lnSpc>
            </a:pPr>
            <a:endParaRPr lang="fr-FR" sz="2000" b="1" dirty="0" smtClean="0">
              <a:solidFill>
                <a:schemeClr val="tx1"/>
              </a:solidFill>
            </a:endParaRPr>
          </a:p>
          <a:p>
            <a:pPr lvl="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fr-FR" altLang="fr-FR" sz="2000" dirty="0" smtClean="0">
                <a:solidFill>
                  <a:schemeClr val="tx1"/>
                </a:solidFill>
              </a:rPr>
              <a:t>Situation de stress</a:t>
            </a:r>
            <a:r>
              <a:rPr lang="fr-FR" sz="2000" dirty="0" smtClean="0">
                <a:solidFill>
                  <a:schemeClr val="tx1"/>
                </a:solidFill>
              </a:rPr>
              <a:t> </a:t>
            </a:r>
            <a:r>
              <a:rPr lang="fr-FR" sz="2000" dirty="0" smtClean="0">
                <a:solidFill>
                  <a:schemeClr val="tx1"/>
                </a:solidFill>
                <a:cs typeface="Calibri"/>
              </a:rPr>
              <a:t>→ </a:t>
            </a:r>
            <a:r>
              <a:rPr lang="fr-FR" altLang="fr-FR" sz="2000" dirty="0" smtClean="0">
                <a:solidFill>
                  <a:schemeClr val="tx1"/>
                </a:solidFill>
              </a:rPr>
              <a:t>Infection, AVC, IDM, intervention chirurgicale</a:t>
            </a:r>
          </a:p>
          <a:p>
            <a:pPr lvl="0">
              <a:lnSpc>
                <a:spcPct val="120000"/>
              </a:lnSpc>
            </a:pPr>
            <a:endParaRPr lang="fr-FR" altLang="fr-FR" sz="2000" dirty="0" smtClean="0">
              <a:solidFill>
                <a:schemeClr val="tx1"/>
              </a:solidFill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2000" dirty="0" smtClean="0">
                <a:solidFill>
                  <a:schemeClr val="tx1"/>
                </a:solidFill>
              </a:rPr>
              <a:t>Arrêt de l'insuline</a:t>
            </a:r>
          </a:p>
          <a:p>
            <a:pPr lvl="0">
              <a:lnSpc>
                <a:spcPct val="150000"/>
              </a:lnSpc>
            </a:pPr>
            <a:endParaRPr lang="fr-FR" sz="2000" dirty="0" smtClean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2000" dirty="0" smtClean="0">
                <a:solidFill>
                  <a:schemeClr val="tx1"/>
                </a:solidFill>
              </a:rPr>
              <a:t>Retard  ou erreur de diagnostic</a:t>
            </a:r>
          </a:p>
          <a:p>
            <a:pPr>
              <a:lnSpc>
                <a:spcPct val="150000"/>
              </a:lnSpc>
            </a:pPr>
            <a:endParaRPr lang="fr-FR" sz="2000" dirty="0" smtClean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2000" dirty="0" smtClean="0">
                <a:solidFill>
                  <a:schemeClr val="tx1"/>
                </a:solidFill>
              </a:rPr>
              <a:t>Manque d’éducation</a:t>
            </a:r>
            <a:endParaRPr lang="fr-FR" sz="2000" dirty="0">
              <a:solidFill>
                <a:schemeClr val="tx1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5964072" y="2260055"/>
            <a:ext cx="0" cy="391690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2858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73206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7030A0"/>
                </a:solidFill>
              </a:rPr>
              <a:t>Complications métaboliques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128386" y="573206"/>
            <a:ext cx="41808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sz="3200" b="1" dirty="0" smtClean="0"/>
              <a:t>Cétoacidose diabétique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44333"/>
            <a:ext cx="5581934" cy="26689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v"/>
            </a:pPr>
            <a:r>
              <a:rPr lang="fr-FR" altLang="fr-FR" sz="2400" b="1" dirty="0" smtClean="0">
                <a:solidFill>
                  <a:schemeClr val="tx1"/>
                </a:solidFill>
              </a:rPr>
              <a:t>Signes d’hyperglycémie </a:t>
            </a:r>
          </a:p>
          <a:p>
            <a:endParaRPr lang="fr-FR" altLang="fr-FR" b="1" dirty="0" smtClean="0">
              <a:solidFill>
                <a:schemeClr val="tx1"/>
              </a:solidFill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fr-FR" altLang="fr-FR" sz="2000" dirty="0" smtClean="0">
                <a:solidFill>
                  <a:schemeClr val="tx1"/>
                </a:solidFill>
              </a:rPr>
              <a:t>Polyurie,  Polydipsie, Asthénie, Amaigrissement</a:t>
            </a:r>
            <a:endParaRPr lang="fr-FR" altLang="fr-FR" sz="2000" dirty="0">
              <a:solidFill>
                <a:schemeClr val="tx1"/>
              </a:solidFill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fr-FR" altLang="fr-FR" sz="2000" dirty="0" smtClean="0">
                <a:solidFill>
                  <a:schemeClr val="tx1"/>
                </a:solidFill>
              </a:rPr>
              <a:t>Déshydratation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fr-FR" altLang="fr-FR" sz="2000" dirty="0" smtClean="0">
                <a:solidFill>
                  <a:schemeClr val="tx1"/>
                </a:solidFill>
              </a:rPr>
              <a:t>Perte d’électrolytes (K, Na, Cl) : 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fr-FR" altLang="fr-FR" sz="2000" b="1" dirty="0" smtClean="0">
                <a:solidFill>
                  <a:srgbClr val="FF0000"/>
                </a:solidFill>
              </a:rPr>
              <a:t>Glycémie </a:t>
            </a:r>
            <a:r>
              <a:rPr lang="fr-FR" altLang="fr-FR" sz="2000" b="1" dirty="0" smtClean="0">
                <a:solidFill>
                  <a:srgbClr val="FF0000"/>
                </a:solidFill>
                <a:cs typeface="Calibri"/>
              </a:rPr>
              <a:t>≥ 2,5g/l</a:t>
            </a:r>
            <a:endParaRPr lang="fr-FR" altLang="fr-FR" sz="2000" b="1" dirty="0" smtClean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45572" y="1216408"/>
            <a:ext cx="4599296" cy="25248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fr-FR" altLang="fr-FR" sz="2400" b="1" dirty="0" smtClean="0">
                <a:solidFill>
                  <a:schemeClr val="tx1"/>
                </a:solidFill>
              </a:rPr>
              <a:t>Signes de cétose : «  </a:t>
            </a:r>
            <a:r>
              <a:rPr lang="fr-FR" altLang="fr-FR" sz="2400" b="1" dirty="0" err="1" smtClean="0">
                <a:solidFill>
                  <a:schemeClr val="tx1"/>
                </a:solidFill>
              </a:rPr>
              <a:t>Précoma</a:t>
            </a:r>
            <a:r>
              <a:rPr lang="fr-FR" altLang="fr-FR" sz="2400" b="1" dirty="0" smtClean="0">
                <a:solidFill>
                  <a:schemeClr val="tx1"/>
                </a:solidFill>
              </a:rPr>
              <a:t> »</a:t>
            </a: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itchFamily="2" charset="2"/>
              <a:buNone/>
            </a:pPr>
            <a:endParaRPr lang="fr-FR" altLang="fr-FR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fr-FR" altLang="fr-FR" sz="2000" dirty="0" smtClean="0">
                <a:solidFill>
                  <a:schemeClr val="tx1"/>
                </a:solidFill>
              </a:rPr>
              <a:t>Nausées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fr-FR" altLang="fr-FR" sz="2000" dirty="0" smtClean="0">
                <a:solidFill>
                  <a:schemeClr val="tx1"/>
                </a:solidFill>
              </a:rPr>
              <a:t>Douleurs abdominales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fr-FR" altLang="fr-FR" sz="2000" dirty="0" smtClean="0">
                <a:solidFill>
                  <a:schemeClr val="tx1"/>
                </a:solidFill>
              </a:rPr>
              <a:t>Odeur </a:t>
            </a:r>
            <a:r>
              <a:rPr lang="fr-FR" altLang="fr-FR" sz="2000" dirty="0" err="1" smtClean="0">
                <a:solidFill>
                  <a:schemeClr val="tx1"/>
                </a:solidFill>
              </a:rPr>
              <a:t>acétonique</a:t>
            </a:r>
            <a:r>
              <a:rPr lang="fr-FR" altLang="fr-FR" sz="2000" dirty="0" smtClean="0">
                <a:solidFill>
                  <a:schemeClr val="tx1"/>
                </a:solidFill>
              </a:rPr>
              <a:t> de l’haleine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fr-FR" altLang="fr-FR" sz="2000" dirty="0" smtClean="0">
                <a:solidFill>
                  <a:schemeClr val="tx1"/>
                </a:solidFill>
              </a:rPr>
              <a:t>Anorexie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fr-FR" altLang="fr-FR" sz="2000" dirty="0" smtClean="0">
                <a:solidFill>
                  <a:schemeClr val="tx1"/>
                </a:solidFill>
              </a:rPr>
              <a:t>Crampes</a:t>
            </a:r>
            <a:endParaRPr lang="fr-FR" altLang="fr-FR" sz="20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fr-FR" altLang="fr-FR" sz="2000" b="1" dirty="0" smtClean="0">
                <a:solidFill>
                  <a:srgbClr val="FF0000"/>
                </a:solidFill>
                <a:cs typeface="Calibri"/>
              </a:rPr>
              <a:t>↑ </a:t>
            </a:r>
            <a:r>
              <a:rPr lang="fr-FR" altLang="fr-FR" sz="2000" b="1" dirty="0" smtClean="0">
                <a:solidFill>
                  <a:srgbClr val="FF0000"/>
                </a:solidFill>
              </a:rPr>
              <a:t>Cétonémie et cétonurie +++</a:t>
            </a:r>
          </a:p>
        </p:txBody>
      </p:sp>
      <p:sp>
        <p:nvSpPr>
          <p:cNvPr id="7" name="Rectangle 6"/>
          <p:cNvSpPr/>
          <p:nvPr/>
        </p:nvSpPr>
        <p:spPr>
          <a:xfrm>
            <a:off x="1490450" y="3641495"/>
            <a:ext cx="9456760" cy="23908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v"/>
            </a:pPr>
            <a:r>
              <a:rPr lang="fr-FR" altLang="fr-FR" sz="2400" b="1" dirty="0" smtClean="0">
                <a:solidFill>
                  <a:schemeClr val="tx1"/>
                </a:solidFill>
              </a:rPr>
              <a:t>Acidose: </a:t>
            </a:r>
          </a:p>
          <a:p>
            <a:pPr>
              <a:lnSpc>
                <a:spcPct val="120000"/>
              </a:lnSpc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fr-FR" altLang="fr-FR" sz="2000" dirty="0" smtClean="0">
                <a:solidFill>
                  <a:schemeClr val="tx1"/>
                </a:solidFill>
              </a:rPr>
              <a:t>Dyspnée de </a:t>
            </a:r>
            <a:r>
              <a:rPr lang="fr-FR" altLang="fr-FR" sz="2000" dirty="0" err="1" smtClean="0">
                <a:solidFill>
                  <a:schemeClr val="tx1"/>
                </a:solidFill>
              </a:rPr>
              <a:t>Kussmaul</a:t>
            </a:r>
            <a:r>
              <a:rPr lang="fr-FR" altLang="fr-FR" sz="2000" dirty="0" smtClean="0">
                <a:solidFill>
                  <a:schemeClr val="tx1"/>
                </a:solidFill>
              </a:rPr>
              <a:t> (polypnée &gt; 20cycles/mn)</a:t>
            </a:r>
          </a:p>
          <a:p>
            <a:pPr>
              <a:lnSpc>
                <a:spcPct val="120000"/>
              </a:lnSpc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fr-FR" altLang="fr-FR" sz="2000" dirty="0" smtClean="0">
                <a:solidFill>
                  <a:schemeClr val="tx1"/>
                </a:solidFill>
              </a:rPr>
              <a:t>Déshydratation importantes extra et intra cellulaire ( perte de 4 à 6 litres)</a:t>
            </a:r>
          </a:p>
          <a:p>
            <a:pPr>
              <a:lnSpc>
                <a:spcPct val="120000"/>
              </a:lnSpc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fr-FR" altLang="fr-FR" sz="2000" dirty="0" smtClean="0">
                <a:solidFill>
                  <a:schemeClr val="tx1"/>
                </a:solidFill>
              </a:rPr>
              <a:t>Troubles de la conscience (obnubilation) =&gt;</a:t>
            </a:r>
          </a:p>
          <a:p>
            <a:pPr>
              <a:lnSpc>
                <a:spcPct val="120000"/>
              </a:lnSpc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fr-FR" altLang="fr-FR" sz="2000" dirty="0" smtClean="0">
                <a:solidFill>
                  <a:schemeClr val="tx1"/>
                </a:solidFill>
              </a:rPr>
              <a:t>Coma profond hypotonique et calme dans 10% sans signes neurologiques de focalisation</a:t>
            </a:r>
          </a:p>
          <a:p>
            <a:pPr>
              <a:lnSpc>
                <a:spcPct val="120000"/>
              </a:lnSpc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fr-FR" altLang="fr-FR" sz="2000" dirty="0" smtClean="0">
                <a:solidFill>
                  <a:schemeClr val="tx1"/>
                </a:solidFill>
              </a:rPr>
              <a:t>Signes de choc hypo </a:t>
            </a:r>
            <a:r>
              <a:rPr lang="fr-FR" altLang="fr-FR" sz="2000" dirty="0" err="1" smtClean="0">
                <a:solidFill>
                  <a:schemeClr val="tx1"/>
                </a:solidFill>
              </a:rPr>
              <a:t>volémique</a:t>
            </a:r>
            <a:r>
              <a:rPr lang="fr-FR" altLang="fr-FR" sz="2000" dirty="0" smtClean="0">
                <a:solidFill>
                  <a:schemeClr val="tx1"/>
                </a:solidFill>
              </a:rPr>
              <a:t>  (hypotension, pouls filant, </a:t>
            </a:r>
            <a:r>
              <a:rPr lang="fr-FR" altLang="fr-FR" sz="2000" dirty="0" err="1" smtClean="0">
                <a:solidFill>
                  <a:schemeClr val="tx1"/>
                </a:solidFill>
              </a:rPr>
              <a:t>oligoanurie</a:t>
            </a:r>
            <a:r>
              <a:rPr lang="fr-FR" altLang="fr-FR" sz="2000" dirty="0" smtClean="0">
                <a:solidFill>
                  <a:schemeClr val="tx1"/>
                </a:solidFill>
              </a:rPr>
              <a:t>)</a:t>
            </a:r>
            <a:endParaRPr lang="fr-FR" altLang="fr-FR" sz="2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02758" y="6137356"/>
            <a:ext cx="52660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sz="2800" b="1" dirty="0" smtClean="0">
                <a:solidFill>
                  <a:srgbClr val="FF0000"/>
                </a:solidFill>
              </a:rPr>
              <a:t>    Évolution                          coma</a:t>
            </a:r>
            <a:endParaRPr lang="fr-FR" altLang="fr-FR" sz="2800" b="1" dirty="0">
              <a:solidFill>
                <a:srgbClr val="FF0000"/>
              </a:solidFill>
            </a:endParaRPr>
          </a:p>
        </p:txBody>
      </p:sp>
      <p:sp>
        <p:nvSpPr>
          <p:cNvPr id="9" name="Flèche droite 8"/>
          <p:cNvSpPr/>
          <p:nvPr/>
        </p:nvSpPr>
        <p:spPr>
          <a:xfrm>
            <a:off x="5729626" y="618075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5909481" y="1144333"/>
            <a:ext cx="27295" cy="2497162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8374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73206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7030A0"/>
                </a:solidFill>
              </a:rPr>
              <a:t>Complications métaboliques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128386" y="573206"/>
            <a:ext cx="41808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sz="3200" b="1" dirty="0" smtClean="0"/>
              <a:t>Cétoacidose diabétique</a:t>
            </a:r>
          </a:p>
        </p:txBody>
      </p:sp>
      <p:sp>
        <p:nvSpPr>
          <p:cNvPr id="7" name="Rectangle 6"/>
          <p:cNvSpPr/>
          <p:nvPr/>
        </p:nvSpPr>
        <p:spPr>
          <a:xfrm>
            <a:off x="1367620" y="1419367"/>
            <a:ext cx="9456760" cy="47084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tx1"/>
              </a:buClr>
              <a:defRPr/>
            </a:pPr>
            <a:r>
              <a:rPr lang="fr-FR" sz="2800" dirty="0">
                <a:solidFill>
                  <a:schemeClr val="tx1"/>
                </a:solidFill>
                <a:cs typeface="Arial" charset="0"/>
              </a:rPr>
              <a:t>→ Traitement : </a:t>
            </a:r>
          </a:p>
          <a:p>
            <a:pPr>
              <a:buClr>
                <a:schemeClr val="tx1"/>
              </a:buClr>
              <a:defRPr/>
            </a:pPr>
            <a:r>
              <a:rPr lang="fr-FR" sz="2800" dirty="0">
                <a:solidFill>
                  <a:schemeClr val="tx1"/>
                </a:solidFill>
                <a:cs typeface="Arial" charset="0"/>
              </a:rPr>
              <a:t>                  *Correction </a:t>
            </a:r>
            <a:r>
              <a:rPr lang="fr-FR" sz="2800" dirty="0" err="1">
                <a:solidFill>
                  <a:schemeClr val="tx1"/>
                </a:solidFill>
                <a:cs typeface="Arial" charset="0"/>
              </a:rPr>
              <a:t>insulinopénie</a:t>
            </a:r>
            <a:r>
              <a:rPr lang="fr-FR" sz="2800" dirty="0">
                <a:solidFill>
                  <a:schemeClr val="tx1"/>
                </a:solidFill>
                <a:cs typeface="Arial" charset="0"/>
              </a:rPr>
              <a:t> : insulinothérapie</a:t>
            </a:r>
          </a:p>
          <a:p>
            <a:pPr lvl="2">
              <a:buClr>
                <a:schemeClr val="tx1"/>
              </a:buClr>
              <a:defRPr/>
            </a:pPr>
            <a:r>
              <a:rPr lang="fr-FR" sz="2800" dirty="0">
                <a:solidFill>
                  <a:schemeClr val="tx1"/>
                </a:solidFill>
                <a:cs typeface="Arial" charset="0"/>
              </a:rPr>
              <a:t>       </a:t>
            </a:r>
            <a:r>
              <a:rPr lang="fr-FR" sz="2800" dirty="0" smtClean="0">
                <a:solidFill>
                  <a:schemeClr val="tx1"/>
                </a:solidFill>
                <a:cs typeface="Arial" charset="0"/>
              </a:rPr>
              <a:t>*</a:t>
            </a:r>
            <a:r>
              <a:rPr lang="fr-FR" sz="2800" dirty="0">
                <a:solidFill>
                  <a:schemeClr val="tx1"/>
                </a:solidFill>
                <a:cs typeface="Arial" charset="0"/>
              </a:rPr>
              <a:t>Correction hypovolémie : 4 à 6 litres le 1</a:t>
            </a:r>
            <a:r>
              <a:rPr lang="fr-FR" sz="2800" baseline="30000" dirty="0">
                <a:solidFill>
                  <a:schemeClr val="tx1"/>
                </a:solidFill>
                <a:cs typeface="Arial" charset="0"/>
              </a:rPr>
              <a:t>er</a:t>
            </a:r>
            <a:r>
              <a:rPr lang="fr-FR" sz="2800" dirty="0">
                <a:solidFill>
                  <a:schemeClr val="tx1"/>
                </a:solidFill>
                <a:cs typeface="Arial" charset="0"/>
              </a:rPr>
              <a:t> jour</a:t>
            </a:r>
          </a:p>
          <a:p>
            <a:pPr lvl="2">
              <a:buClr>
                <a:schemeClr val="tx1"/>
              </a:buClr>
              <a:defRPr/>
            </a:pPr>
            <a:r>
              <a:rPr lang="fr-FR" sz="2800" dirty="0">
                <a:solidFill>
                  <a:schemeClr val="tx1"/>
                </a:solidFill>
                <a:cs typeface="Arial" charset="0"/>
              </a:rPr>
              <a:t>       </a:t>
            </a:r>
            <a:r>
              <a:rPr lang="fr-FR" sz="2800" dirty="0" smtClean="0">
                <a:solidFill>
                  <a:schemeClr val="tx1"/>
                </a:solidFill>
                <a:cs typeface="Arial" charset="0"/>
              </a:rPr>
              <a:t>*</a:t>
            </a:r>
            <a:r>
              <a:rPr lang="fr-FR" sz="2800" dirty="0">
                <a:solidFill>
                  <a:schemeClr val="tx1"/>
                </a:solidFill>
                <a:cs typeface="Arial" charset="0"/>
              </a:rPr>
              <a:t>Correction perte hydro électrolytique et potassique: </a:t>
            </a:r>
            <a:r>
              <a:rPr lang="fr-FR" sz="2800" dirty="0" smtClean="0">
                <a:solidFill>
                  <a:schemeClr val="tx1"/>
                </a:solidFill>
                <a:cs typeface="Arial" charset="0"/>
              </a:rPr>
              <a:t> </a:t>
            </a:r>
          </a:p>
          <a:p>
            <a:pPr lvl="2">
              <a:buClr>
                <a:schemeClr val="tx1"/>
              </a:buClr>
              <a:defRPr/>
            </a:pPr>
            <a:r>
              <a:rPr lang="fr-FR" sz="2800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fr-FR" sz="2800" dirty="0" smtClean="0">
                <a:solidFill>
                  <a:schemeClr val="tx1"/>
                </a:solidFill>
                <a:cs typeface="Arial" charset="0"/>
              </a:rPr>
              <a:t>                                            Na </a:t>
            </a:r>
            <a:r>
              <a:rPr lang="fr-FR" sz="2800" dirty="0">
                <a:solidFill>
                  <a:schemeClr val="tx1"/>
                </a:solidFill>
                <a:cs typeface="Arial" charset="0"/>
              </a:rPr>
              <a:t>cl, K cl.</a:t>
            </a:r>
          </a:p>
          <a:p>
            <a:pPr lvl="2">
              <a:buClr>
                <a:schemeClr val="tx1"/>
              </a:buClr>
              <a:defRPr/>
            </a:pPr>
            <a:r>
              <a:rPr lang="fr-FR" sz="2800" dirty="0">
                <a:solidFill>
                  <a:schemeClr val="tx1"/>
                </a:solidFill>
                <a:cs typeface="Arial" charset="0"/>
              </a:rPr>
              <a:t>                                                     </a:t>
            </a:r>
          </a:p>
          <a:p>
            <a:pPr lvl="2">
              <a:buClr>
                <a:schemeClr val="tx1"/>
              </a:buClr>
              <a:defRPr/>
            </a:pPr>
            <a:r>
              <a:rPr lang="fr-FR" sz="2800" dirty="0">
                <a:solidFill>
                  <a:schemeClr val="tx1"/>
                </a:solidFill>
                <a:cs typeface="Arial" charset="0"/>
              </a:rPr>
              <a:t>       </a:t>
            </a:r>
            <a:r>
              <a:rPr lang="fr-FR" sz="2800" dirty="0" smtClean="0">
                <a:solidFill>
                  <a:schemeClr val="tx1"/>
                </a:solidFill>
                <a:cs typeface="Arial" charset="0"/>
              </a:rPr>
              <a:t>*</a:t>
            </a:r>
            <a:r>
              <a:rPr lang="fr-FR" sz="2800" dirty="0">
                <a:solidFill>
                  <a:schemeClr val="tx1"/>
                </a:solidFill>
                <a:cs typeface="Arial" charset="0"/>
              </a:rPr>
              <a:t>Correction cause déclenchante :ATB si infection</a:t>
            </a:r>
          </a:p>
          <a:p>
            <a:pPr>
              <a:buClr>
                <a:schemeClr val="tx1"/>
              </a:buClr>
              <a:defRPr/>
            </a:pPr>
            <a:r>
              <a:rPr lang="fr-FR" sz="2800" dirty="0">
                <a:solidFill>
                  <a:schemeClr val="tx1"/>
                </a:solidFill>
                <a:cs typeface="Arial" charset="0"/>
              </a:rPr>
              <a:t>→ Résultats:  *Guérison dans 90-98%</a:t>
            </a:r>
          </a:p>
          <a:p>
            <a:pPr>
              <a:buClr>
                <a:schemeClr val="tx1"/>
              </a:buClr>
              <a:defRPr/>
            </a:pPr>
            <a:endParaRPr lang="fr-FR" sz="2800" dirty="0" smtClean="0">
              <a:solidFill>
                <a:schemeClr val="tx1"/>
              </a:solidFill>
              <a:cs typeface="Arial" charset="0"/>
            </a:endParaRPr>
          </a:p>
          <a:p>
            <a:pPr>
              <a:buClr>
                <a:schemeClr val="tx1"/>
              </a:buClr>
              <a:defRPr/>
            </a:pPr>
            <a:r>
              <a:rPr lang="fr-FR" sz="2800" dirty="0" smtClean="0">
                <a:solidFill>
                  <a:schemeClr val="tx1"/>
                </a:solidFill>
                <a:cs typeface="Arial" charset="0"/>
              </a:rPr>
              <a:t>→ </a:t>
            </a:r>
            <a:r>
              <a:rPr lang="fr-FR" sz="2800" dirty="0">
                <a:solidFill>
                  <a:schemeClr val="tx1"/>
                </a:solidFill>
                <a:cs typeface="Arial" charset="0"/>
              </a:rPr>
              <a:t>Prévention: Instauration insulinothérapie à temps</a:t>
            </a:r>
          </a:p>
        </p:txBody>
      </p:sp>
    </p:spTree>
    <p:extLst>
      <p:ext uri="{BB962C8B-B14F-4D97-AF65-F5344CB8AC3E}">
        <p14:creationId xmlns:p14="http://schemas.microsoft.com/office/powerpoint/2010/main" xmlns="" val="192395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96036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7030A0"/>
                </a:solidFill>
              </a:rPr>
              <a:t>Complications métaboliques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3639342" y="676055"/>
            <a:ext cx="51589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sz="3200" b="1" dirty="0" smtClean="0"/>
              <a:t>Hyper osmolarité  diabétique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8830" y="2414439"/>
            <a:ext cx="5704764" cy="23558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sz="2800" dirty="0">
                <a:solidFill>
                  <a:schemeClr val="tx1"/>
                </a:solidFill>
              </a:rPr>
              <a:t>Forte mortalité:</a:t>
            </a:r>
          </a:p>
          <a:p>
            <a:endParaRPr lang="fr-FR" sz="28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 smtClean="0">
                <a:solidFill>
                  <a:schemeClr val="tx1"/>
                </a:solidFill>
              </a:rPr>
              <a:t>Mortalité</a:t>
            </a:r>
            <a:r>
              <a:rPr lang="fr-FR" sz="2800" dirty="0">
                <a:solidFill>
                  <a:schemeClr val="tx1"/>
                </a:solidFill>
              </a:rPr>
              <a:t>: 44% -Afrique </a:t>
            </a:r>
            <a:endParaRPr lang="fr-FR" sz="2800" dirty="0" smtClean="0">
              <a:solidFill>
                <a:schemeClr val="tx1"/>
              </a:solidFill>
            </a:endParaRPr>
          </a:p>
          <a:p>
            <a:r>
              <a:rPr lang="fr-FR" sz="2000" dirty="0" smtClean="0">
                <a:solidFill>
                  <a:schemeClr val="tx1"/>
                </a:solidFill>
              </a:rPr>
              <a:t>            </a:t>
            </a:r>
            <a:r>
              <a:rPr lang="fr-FR" sz="2000" dirty="0" smtClean="0"/>
              <a:t> </a:t>
            </a:r>
            <a:r>
              <a:rPr lang="fr-FR" sz="2000" dirty="0"/>
              <a:t>Sud </a:t>
            </a:r>
          </a:p>
        </p:txBody>
      </p:sp>
      <p:sp>
        <p:nvSpPr>
          <p:cNvPr id="9" name="Rectangle 8"/>
          <p:cNvSpPr/>
          <p:nvPr/>
        </p:nvSpPr>
        <p:spPr>
          <a:xfrm>
            <a:off x="10099696" y="3759115"/>
            <a:ext cx="2092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dirty="0">
                <a:solidFill>
                  <a:srgbClr val="00B050"/>
                </a:solidFill>
              </a:rPr>
              <a:t>Zouvanis et al, 2007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9075" y="2823192"/>
            <a:ext cx="463568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fr-FR" sz="2800" dirty="0" smtClean="0"/>
              <a:t>Fréquence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fr-FR" sz="2800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r-FR" sz="2800" dirty="0" smtClean="0"/>
              <a:t>7,7% au Mali en 2016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fr-FR" sz="28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28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800" dirty="0" smtClean="0"/>
              <a:t>10</a:t>
            </a:r>
            <a:r>
              <a:rPr lang="fr-FR" sz="2800" dirty="0"/>
              <a:t>% des urgences hyper glycémiques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fr-FR" sz="2800" dirty="0"/>
          </a:p>
        </p:txBody>
      </p:sp>
      <p:sp>
        <p:nvSpPr>
          <p:cNvPr id="7" name="Rectangle 6"/>
          <p:cNvSpPr/>
          <p:nvPr/>
        </p:nvSpPr>
        <p:spPr>
          <a:xfrm>
            <a:off x="3869493" y="5747068"/>
            <a:ext cx="2092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dirty="0">
                <a:solidFill>
                  <a:srgbClr val="00B050"/>
                </a:solidFill>
              </a:rPr>
              <a:t>Zouvanis et al, 2007</a:t>
            </a:r>
          </a:p>
        </p:txBody>
      </p:sp>
      <p:sp>
        <p:nvSpPr>
          <p:cNvPr id="8" name="Rectangle 7"/>
          <p:cNvSpPr/>
          <p:nvPr/>
        </p:nvSpPr>
        <p:spPr>
          <a:xfrm>
            <a:off x="3521649" y="4192797"/>
            <a:ext cx="1651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dirty="0" err="1" smtClean="0">
                <a:solidFill>
                  <a:srgbClr val="00B050"/>
                </a:solidFill>
              </a:rPr>
              <a:t>Guindo</a:t>
            </a:r>
            <a:r>
              <a:rPr lang="fr-FR" b="1" i="1" dirty="0" smtClean="0">
                <a:solidFill>
                  <a:srgbClr val="00B050"/>
                </a:solidFill>
              </a:rPr>
              <a:t> A, 2016</a:t>
            </a:r>
            <a:endParaRPr lang="fr-FR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771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96036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7030A0"/>
                </a:solidFill>
              </a:rPr>
              <a:t>Complications métaboliques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3639342" y="676055"/>
            <a:ext cx="51589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sz="3200" b="1" dirty="0" smtClean="0"/>
              <a:t>Hyper osmolarité  diabétique</a:t>
            </a:r>
          </a:p>
        </p:txBody>
      </p:sp>
      <p:sp>
        <p:nvSpPr>
          <p:cNvPr id="5" name="Rectangle 4"/>
          <p:cNvSpPr/>
          <p:nvPr/>
        </p:nvSpPr>
        <p:spPr>
          <a:xfrm>
            <a:off x="6746543" y="1629319"/>
            <a:ext cx="4866565" cy="23558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v"/>
            </a:pPr>
            <a:r>
              <a:rPr lang="fr-FR" altLang="fr-FR" sz="2000" b="1" dirty="0" smtClean="0">
                <a:solidFill>
                  <a:schemeClr val="tx1"/>
                </a:solidFill>
              </a:rPr>
              <a:t>Les facteurs contributifs:</a:t>
            </a:r>
          </a:p>
          <a:p>
            <a:endParaRPr lang="fr-FR" altLang="fr-FR" sz="2000" b="1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altLang="fr-FR" sz="2000" dirty="0" smtClean="0">
                <a:solidFill>
                  <a:schemeClr val="tx1"/>
                </a:solidFill>
              </a:rPr>
              <a:t>2/3 des cas : diabète non diagnostiqué</a:t>
            </a:r>
          </a:p>
          <a:p>
            <a:endParaRPr lang="fr-FR" altLang="fr-FR" sz="20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altLang="fr-FR" sz="2000" dirty="0" smtClean="0">
                <a:solidFill>
                  <a:schemeClr val="tx1"/>
                </a:solidFill>
              </a:rPr>
              <a:t>Les Infections, les traitements diurétiques, et la consommation de boissons riches en glucose</a:t>
            </a:r>
          </a:p>
          <a:p>
            <a:r>
              <a:rPr lang="fr-FR" altLang="fr-FR" b="1" dirty="0" smtClean="0"/>
              <a:t> </a:t>
            </a:r>
            <a:endParaRPr lang="fr-FR" altLang="fr-FR" b="1" dirty="0"/>
          </a:p>
        </p:txBody>
      </p:sp>
      <p:sp>
        <p:nvSpPr>
          <p:cNvPr id="6" name="Rectangle 5"/>
          <p:cNvSpPr/>
          <p:nvPr/>
        </p:nvSpPr>
        <p:spPr>
          <a:xfrm>
            <a:off x="163773" y="1260830"/>
            <a:ext cx="5704764" cy="23558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fr-FR" sz="2000" dirty="0" smtClean="0">
                <a:solidFill>
                  <a:schemeClr val="tx1"/>
                </a:solidFill>
                <a:cs typeface="Calibri"/>
              </a:rPr>
              <a:t>Augmentation de l’osmolarité plasmatique</a:t>
            </a:r>
            <a:r>
              <a:rPr lang="fr-FR" sz="2000" dirty="0" smtClean="0">
                <a:solidFill>
                  <a:schemeClr val="tx1"/>
                </a:solidFill>
              </a:rPr>
              <a:t> &gt; 350  </a:t>
            </a:r>
            <a:r>
              <a:rPr lang="fr-FR" sz="2000" dirty="0" err="1" smtClean="0">
                <a:solidFill>
                  <a:schemeClr val="tx1"/>
                </a:solidFill>
              </a:rPr>
              <a:t>mmol</a:t>
            </a:r>
            <a:r>
              <a:rPr lang="fr-FR" sz="2000" dirty="0" smtClean="0">
                <a:solidFill>
                  <a:schemeClr val="tx1"/>
                </a:solidFill>
              </a:rPr>
              <a:t>/l conduisant à une  déshydratation intra et extra cellulaire  </a:t>
            </a:r>
          </a:p>
          <a:p>
            <a:pPr algn="ctr"/>
            <a:r>
              <a:rPr lang="pt-BR" altLang="fr-FR" sz="2000" dirty="0" smtClean="0">
                <a:solidFill>
                  <a:srgbClr val="FF0000"/>
                </a:solidFill>
              </a:rPr>
              <a:t>Osmolarité plas(mosmol/l) =2 x ( Na+  K) +  glucose+  urée</a:t>
            </a:r>
            <a:endParaRPr lang="pt-BR" altLang="fr-FR" sz="20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43557" y="3835021"/>
            <a:ext cx="4503761" cy="27159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v"/>
            </a:pPr>
            <a:r>
              <a:rPr lang="fr-FR" b="1" dirty="0" smtClean="0">
                <a:solidFill>
                  <a:schemeClr val="tx1"/>
                </a:solidFill>
              </a:rPr>
              <a:t>Facteurs de gravités</a:t>
            </a:r>
          </a:p>
          <a:p>
            <a:endParaRPr lang="fr-FR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fr-FR" altLang="fr-FR" dirty="0" smtClean="0">
                <a:solidFill>
                  <a:schemeClr val="tx1"/>
                </a:solidFill>
              </a:rPr>
              <a:t>sujet âgé</a:t>
            </a:r>
          </a:p>
          <a:p>
            <a:pPr>
              <a:buFont typeface="Wingdings" pitchFamily="2" charset="2"/>
              <a:buChar char="ü"/>
            </a:pPr>
            <a:endParaRPr lang="fr-FR" altLang="fr-FR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fr-FR" altLang="fr-FR" dirty="0" smtClean="0">
                <a:solidFill>
                  <a:schemeClr val="tx1"/>
                </a:solidFill>
              </a:rPr>
              <a:t> insuffisance rénale</a:t>
            </a:r>
          </a:p>
          <a:p>
            <a:pPr>
              <a:buFont typeface="Wingdings" pitchFamily="2" charset="2"/>
              <a:buChar char="ü"/>
            </a:pPr>
            <a:endParaRPr lang="fr-FR" altLang="fr-FR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fr-FR" altLang="fr-FR" dirty="0" smtClean="0">
                <a:solidFill>
                  <a:schemeClr val="tx1"/>
                </a:solidFill>
              </a:rPr>
              <a:t> insuffisance cardiaque</a:t>
            </a:r>
          </a:p>
          <a:p>
            <a:pPr>
              <a:buFont typeface="Wingdings" pitchFamily="2" charset="2"/>
              <a:buChar char="ü"/>
            </a:pPr>
            <a:endParaRPr lang="fr-FR" altLang="fr-FR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fr-FR" altLang="fr-FR" dirty="0" smtClean="0">
                <a:solidFill>
                  <a:schemeClr val="tx1"/>
                </a:solidFill>
              </a:rPr>
              <a:t> déshydratation majeure</a:t>
            </a:r>
          </a:p>
          <a:p>
            <a:endParaRPr lang="fr-FR" dirty="0">
              <a:solidFill>
                <a:prstClr val="black"/>
              </a:solidFill>
            </a:endParaRPr>
          </a:p>
        </p:txBody>
      </p:sp>
      <p:cxnSp>
        <p:nvCxnSpPr>
          <p:cNvPr id="8" name="Connecteur droit 7"/>
          <p:cNvCxnSpPr/>
          <p:nvPr/>
        </p:nvCxnSpPr>
        <p:spPr>
          <a:xfrm>
            <a:off x="6291618" y="1487606"/>
            <a:ext cx="0" cy="184244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4261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96036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7030A0"/>
                </a:solidFill>
              </a:rPr>
              <a:t>Complications métaboliques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3639342" y="573206"/>
            <a:ext cx="51589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sz="3200" b="1" dirty="0" smtClean="0"/>
              <a:t>Hyper osmolarité  diabétique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087" y="1583141"/>
            <a:ext cx="4394580" cy="35849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§"/>
            </a:pPr>
            <a:r>
              <a:rPr lang="fr-FR" altLang="fr-FR" sz="2000" dirty="0" smtClean="0">
                <a:solidFill>
                  <a:schemeClr val="tx1"/>
                </a:solidFill>
              </a:rPr>
              <a:t>Symptômes de polyurie- polydipsie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altLang="fr-FR" sz="20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altLang="fr-FR" sz="2000" dirty="0" smtClean="0">
                <a:solidFill>
                  <a:schemeClr val="tx1"/>
                </a:solidFill>
              </a:rPr>
              <a:t> Trouble graduel de la conscience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altLang="fr-FR" sz="20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altLang="fr-FR" sz="2000" dirty="0">
                <a:solidFill>
                  <a:schemeClr val="tx1"/>
                </a:solidFill>
              </a:rPr>
              <a:t>D</a:t>
            </a:r>
            <a:r>
              <a:rPr lang="fr-FR" altLang="fr-FR" sz="2000" dirty="0" smtClean="0">
                <a:solidFill>
                  <a:schemeClr val="tx1"/>
                </a:solidFill>
              </a:rPr>
              <a:t>éshydratation sévère 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altLang="fr-FR" sz="20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altLang="fr-FR" sz="2000" dirty="0">
                <a:solidFill>
                  <a:schemeClr val="tx1"/>
                </a:solidFill>
              </a:rPr>
              <a:t>H</a:t>
            </a:r>
            <a:r>
              <a:rPr lang="fr-FR" altLang="fr-FR" sz="2000" dirty="0" smtClean="0">
                <a:solidFill>
                  <a:schemeClr val="tx1"/>
                </a:solidFill>
              </a:rPr>
              <a:t>ypotension artérielle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altLang="fr-FR" sz="20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altLang="fr-FR" sz="2000" dirty="0">
                <a:solidFill>
                  <a:schemeClr val="tx1"/>
                </a:solidFill>
              </a:rPr>
              <a:t>L</a:t>
            </a:r>
            <a:r>
              <a:rPr lang="fr-FR" altLang="fr-FR" sz="2000" dirty="0" smtClean="0">
                <a:solidFill>
                  <a:schemeClr val="tx1"/>
                </a:solidFill>
              </a:rPr>
              <a:t>’absence de troubles respiratoires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altLang="fr-FR" sz="20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altLang="fr-FR" sz="2000" dirty="0">
                <a:solidFill>
                  <a:srgbClr val="FF0000"/>
                </a:solidFill>
              </a:rPr>
              <a:t>C</a:t>
            </a:r>
            <a:r>
              <a:rPr lang="fr-FR" altLang="fr-FR" sz="2000" dirty="0" smtClean="0">
                <a:solidFill>
                  <a:srgbClr val="FF0000"/>
                </a:solidFill>
              </a:rPr>
              <a:t>oma</a:t>
            </a:r>
          </a:p>
          <a:p>
            <a:endParaRPr lang="fr-FR" altLang="fr-FR" dirty="0"/>
          </a:p>
        </p:txBody>
      </p:sp>
      <p:sp>
        <p:nvSpPr>
          <p:cNvPr id="6" name="Rectangle 5"/>
          <p:cNvSpPr/>
          <p:nvPr/>
        </p:nvSpPr>
        <p:spPr>
          <a:xfrm>
            <a:off x="6960358" y="1433015"/>
            <a:ext cx="5008729" cy="33437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altLang="fr-FR" sz="2000" dirty="0" smtClean="0">
                <a:solidFill>
                  <a:schemeClr val="tx1"/>
                </a:solidFill>
              </a:rPr>
              <a:t>Déshydratation massive intra et extra cellulaire (perte environ 10 litres)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altLang="fr-FR" sz="2000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altLang="fr-FR" sz="2000" dirty="0" smtClean="0">
                <a:solidFill>
                  <a:schemeClr val="tx1"/>
                </a:solidFill>
              </a:rPr>
              <a:t>Hyperglycémie 6 à 20g/l avec glycosurie à 4 croix sans cétonurie ou traces</a:t>
            </a:r>
          </a:p>
          <a:p>
            <a:pPr>
              <a:buClr>
                <a:srgbClr val="FF0000"/>
              </a:buClr>
            </a:pPr>
            <a:endParaRPr lang="fr-FR" altLang="fr-FR" sz="2000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altLang="fr-FR" sz="2000" dirty="0" smtClean="0">
                <a:solidFill>
                  <a:schemeClr val="tx1"/>
                </a:solidFill>
              </a:rPr>
              <a:t>Osmolarité plasmatique &gt; 350mosmol/L</a:t>
            </a:r>
          </a:p>
          <a:p>
            <a:pPr>
              <a:buClr>
                <a:srgbClr val="FF0000"/>
              </a:buClr>
            </a:pPr>
            <a:endParaRPr lang="pt-BR" altLang="fr-FR" sz="2000" dirty="0" smtClean="0">
              <a:solidFill>
                <a:schemeClr val="tx1"/>
              </a:solidFill>
            </a:endParaRPr>
          </a:p>
          <a:p>
            <a:pPr>
              <a:buClr>
                <a:srgbClr val="FF0000"/>
              </a:buClr>
            </a:pPr>
            <a:r>
              <a:rPr lang="pt-BR" altLang="fr-FR" sz="2000" dirty="0" smtClean="0">
                <a:solidFill>
                  <a:schemeClr val="tx1"/>
                </a:solidFill>
              </a:rPr>
              <a:t>Osmolarité plasmatique (mosmol/l) =2 x (plasma Na+ plasma K) + plasma glucose+ plasma urée</a:t>
            </a:r>
            <a:endParaRPr lang="pt-BR" altLang="fr-FR" sz="2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96788" y="4865427"/>
            <a:ext cx="8557146" cy="1596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fr-FR" altLang="fr-FR" sz="2000" dirty="0" smtClean="0">
                <a:solidFill>
                  <a:schemeClr val="tx1"/>
                </a:solidFill>
              </a:rPr>
              <a:t>Son </a:t>
            </a:r>
            <a:r>
              <a:rPr lang="fr-FR" altLang="fr-FR" sz="2000" dirty="0" smtClean="0">
                <a:solidFill>
                  <a:srgbClr val="FF0000"/>
                </a:solidFill>
              </a:rPr>
              <a:t>pronostic</a:t>
            </a:r>
            <a:r>
              <a:rPr lang="fr-FR" altLang="fr-FR" sz="2000" dirty="0" smtClean="0">
                <a:solidFill>
                  <a:schemeClr val="tx1"/>
                </a:solidFill>
              </a:rPr>
              <a:t> est mauvais car 20 à 30% de décès même avec traitement</a:t>
            </a:r>
          </a:p>
          <a:p>
            <a:pPr>
              <a:buClr>
                <a:srgbClr val="000000"/>
              </a:buClr>
            </a:pPr>
            <a:endParaRPr lang="fr-FR" altLang="fr-FR" sz="2000" dirty="0" smtClean="0">
              <a:solidFill>
                <a:schemeClr val="tx1"/>
              </a:solidFill>
            </a:endParaRPr>
          </a:p>
          <a:p>
            <a:pPr>
              <a:buClr>
                <a:srgbClr val="000000"/>
              </a:buClr>
            </a:pPr>
            <a:r>
              <a:rPr lang="fr-FR" altLang="fr-FR" sz="2000" dirty="0" smtClean="0">
                <a:solidFill>
                  <a:schemeClr val="tx1"/>
                </a:solidFill>
              </a:rPr>
              <a:t>Le meilleur traitement reste la </a:t>
            </a:r>
            <a:r>
              <a:rPr lang="fr-FR" altLang="fr-FR" sz="2000" dirty="0" smtClean="0">
                <a:solidFill>
                  <a:srgbClr val="FF0000"/>
                </a:solidFill>
              </a:rPr>
              <a:t>prévention</a:t>
            </a:r>
            <a:r>
              <a:rPr lang="fr-FR" altLang="fr-FR" sz="2000" dirty="0" smtClean="0">
                <a:solidFill>
                  <a:schemeClr val="tx1"/>
                </a:solidFill>
              </a:rPr>
              <a:t> (éviter déshydratation chez sujet âgé)  </a:t>
            </a:r>
          </a:p>
        </p:txBody>
      </p:sp>
      <p:cxnSp>
        <p:nvCxnSpPr>
          <p:cNvPr id="7" name="Connecteur droit 6"/>
          <p:cNvCxnSpPr/>
          <p:nvPr/>
        </p:nvCxnSpPr>
        <p:spPr>
          <a:xfrm>
            <a:off x="5609230" y="1157981"/>
            <a:ext cx="40943" cy="401007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6684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96036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7030A0"/>
                </a:solidFill>
              </a:rPr>
              <a:t>Complications métaboliques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3639342" y="573206"/>
            <a:ext cx="51589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sz="3200" b="1" dirty="0" smtClean="0"/>
              <a:t>Hyper osmolarité  diabétique</a:t>
            </a:r>
          </a:p>
        </p:txBody>
      </p:sp>
      <p:sp>
        <p:nvSpPr>
          <p:cNvPr id="8" name="Rectangle 7"/>
          <p:cNvSpPr/>
          <p:nvPr/>
        </p:nvSpPr>
        <p:spPr>
          <a:xfrm>
            <a:off x="838200" y="2149522"/>
            <a:ext cx="9233847" cy="3336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altLang="fr-FR" sz="2800" dirty="0">
                <a:solidFill>
                  <a:schemeClr val="tx1"/>
                </a:solidFill>
                <a:cs typeface="Arial" panose="020B0604020202020204" pitchFamily="34" charset="0"/>
              </a:rPr>
              <a:t>→ Traitement :  Diminuer hyperglycémie: </a:t>
            </a:r>
            <a:r>
              <a:rPr lang="fr-FR" altLang="fr-FR" sz="2800" dirty="0" smtClean="0">
                <a:solidFill>
                  <a:schemeClr val="tx1"/>
                </a:solidFill>
                <a:cs typeface="Arial" panose="020B0604020202020204" pitchFamily="34" charset="0"/>
              </a:rPr>
              <a:t>Insuline</a:t>
            </a:r>
          </a:p>
          <a:p>
            <a:endParaRPr lang="fr-FR" altLang="fr-FR" sz="28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fr-FR" altLang="fr-FR" sz="2800" dirty="0">
                <a:solidFill>
                  <a:schemeClr val="tx1"/>
                </a:solidFill>
                <a:cs typeface="Arial" panose="020B0604020202020204" pitchFamily="34" charset="0"/>
              </a:rPr>
              <a:t>                        </a:t>
            </a:r>
            <a:r>
              <a:rPr lang="fr-FR" altLang="fr-FR" sz="2800" dirty="0" smtClean="0">
                <a:solidFill>
                  <a:schemeClr val="tx1"/>
                </a:solidFill>
                <a:cs typeface="Arial" panose="020B0604020202020204" pitchFamily="34" charset="0"/>
              </a:rPr>
              <a:t>    </a:t>
            </a:r>
            <a:r>
              <a:rPr lang="fr-FR" altLang="fr-FR" sz="2800" dirty="0">
                <a:solidFill>
                  <a:schemeClr val="tx1"/>
                </a:solidFill>
                <a:cs typeface="Arial" panose="020B0604020202020204" pitchFamily="34" charset="0"/>
              </a:rPr>
              <a:t>Correction </a:t>
            </a:r>
            <a:r>
              <a:rPr lang="fr-FR" altLang="fr-FR" sz="2800" dirty="0" smtClean="0">
                <a:solidFill>
                  <a:schemeClr val="tx1"/>
                </a:solidFill>
                <a:cs typeface="Arial" panose="020B0604020202020204" pitchFamily="34" charset="0"/>
              </a:rPr>
              <a:t>Hyper-osmolarité</a:t>
            </a:r>
            <a:r>
              <a:rPr lang="fr-FR" altLang="fr-FR" sz="2800" dirty="0">
                <a:solidFill>
                  <a:schemeClr val="tx1"/>
                </a:solidFill>
                <a:cs typeface="Arial" panose="020B0604020202020204" pitchFamily="34" charset="0"/>
              </a:rPr>
              <a:t>: </a:t>
            </a:r>
            <a:r>
              <a:rPr lang="fr-FR" altLang="fr-FR" sz="2800" dirty="0" smtClean="0">
                <a:solidFill>
                  <a:schemeClr val="tx1"/>
                </a:solidFill>
                <a:cs typeface="Arial" panose="020B0604020202020204" pitchFamily="34" charset="0"/>
              </a:rPr>
              <a:t>Réhydratation</a:t>
            </a:r>
          </a:p>
          <a:p>
            <a:endParaRPr lang="fr-FR" altLang="fr-FR" sz="28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fr-FR" altLang="fr-FR" sz="2800" dirty="0">
                <a:solidFill>
                  <a:schemeClr val="tx1"/>
                </a:solidFill>
                <a:cs typeface="Arial" panose="020B0604020202020204" pitchFamily="34" charset="0"/>
              </a:rPr>
              <a:t>                         </a:t>
            </a:r>
            <a:r>
              <a:rPr lang="fr-FR" altLang="fr-FR" sz="2800" dirty="0" smtClean="0">
                <a:solidFill>
                  <a:schemeClr val="tx1"/>
                </a:solidFill>
                <a:cs typeface="Arial" panose="020B0604020202020204" pitchFamily="34" charset="0"/>
              </a:rPr>
              <a:t>   </a:t>
            </a:r>
            <a:r>
              <a:rPr lang="fr-FR" altLang="fr-FR" sz="2800" dirty="0">
                <a:solidFill>
                  <a:schemeClr val="tx1"/>
                </a:solidFill>
                <a:cs typeface="Arial" panose="020B0604020202020204" pitchFamily="34" charset="0"/>
              </a:rPr>
              <a:t>Prévention risques thrombose et embolie</a:t>
            </a:r>
          </a:p>
        </p:txBody>
      </p:sp>
    </p:spTree>
    <p:extLst>
      <p:ext uri="{BB962C8B-B14F-4D97-AF65-F5344CB8AC3E}">
        <p14:creationId xmlns:p14="http://schemas.microsoft.com/office/powerpoint/2010/main" xmlns="" val="51727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96036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7030A0"/>
                </a:solidFill>
              </a:rPr>
              <a:t>Complications métaboliques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927642" y="573206"/>
            <a:ext cx="25823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sz="3200" b="1" dirty="0"/>
              <a:t>Hypoglycémie</a:t>
            </a:r>
            <a:endParaRPr lang="fr-FR" altLang="fr-FR" sz="3200" b="1" dirty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1584083" y="1731187"/>
            <a:ext cx="6687117" cy="4899547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fr-FR" altLang="fr-FR" dirty="0" smtClean="0"/>
              <a:t>   Fréquence</a:t>
            </a:r>
            <a:endParaRPr lang="fr-FR" altLang="fr-FR" dirty="0"/>
          </a:p>
          <a:p>
            <a:pPr marL="0" indent="0">
              <a:lnSpc>
                <a:spcPct val="80000"/>
              </a:lnSpc>
              <a:buNone/>
            </a:pPr>
            <a:endParaRPr lang="fr-FR" altLang="fr-FR" dirty="0" smtClean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fr-FR" altLang="fr-FR" dirty="0" smtClean="0"/>
              <a:t>7,7% Mali en 2016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fr-FR" altLang="fr-FR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fr-FR" dirty="0"/>
              <a:t>Afrique du Sud 33% associés aux sulfamides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fr-FR" altLang="fr-FR" sz="2400" dirty="0" smtClean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fr-FR" altLang="fr-FR" sz="2400" dirty="0"/>
          </a:p>
        </p:txBody>
      </p:sp>
      <p:sp>
        <p:nvSpPr>
          <p:cNvPr id="8" name="Rectangle 7"/>
          <p:cNvSpPr/>
          <p:nvPr/>
        </p:nvSpPr>
        <p:spPr>
          <a:xfrm>
            <a:off x="9721099" y="3656673"/>
            <a:ext cx="2092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dirty="0"/>
              <a:t>Zouvanis et al, 2007</a:t>
            </a:r>
          </a:p>
        </p:txBody>
      </p:sp>
      <p:sp>
        <p:nvSpPr>
          <p:cNvPr id="6" name="Rectangle 5"/>
          <p:cNvSpPr/>
          <p:nvPr/>
        </p:nvSpPr>
        <p:spPr>
          <a:xfrm>
            <a:off x="9835839" y="2708351"/>
            <a:ext cx="1651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dirty="0" err="1" smtClean="0"/>
              <a:t>Guindo</a:t>
            </a:r>
            <a:r>
              <a:rPr lang="fr-FR" b="1" i="1" dirty="0" smtClean="0"/>
              <a:t> A, 2016</a:t>
            </a:r>
            <a:endParaRPr lang="fr-FR" b="1" i="1" dirty="0"/>
          </a:p>
        </p:txBody>
      </p:sp>
    </p:spTree>
    <p:extLst>
      <p:ext uri="{BB962C8B-B14F-4D97-AF65-F5344CB8AC3E}">
        <p14:creationId xmlns:p14="http://schemas.microsoft.com/office/powerpoint/2010/main" xmlns="" val="154771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96036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7030A0"/>
                </a:solidFill>
              </a:rPr>
              <a:t>Complications métaboliques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927642" y="573206"/>
            <a:ext cx="25823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sz="3200" b="1" dirty="0"/>
              <a:t>Hypoglycémie</a:t>
            </a:r>
            <a:endParaRPr lang="fr-FR" altLang="fr-FR" sz="3200" b="1" dirty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150411" y="1157981"/>
            <a:ext cx="6687117" cy="5324706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fr-FR" altLang="fr-FR" sz="2400" dirty="0" smtClean="0"/>
              <a:t>   </a:t>
            </a:r>
            <a:r>
              <a:rPr lang="fr-FR" altLang="fr-FR" sz="2400" u="sng" dirty="0" smtClean="0"/>
              <a:t>CAUSES: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fr-FR" altLang="fr-FR" sz="2400" dirty="0"/>
              <a:t> </a:t>
            </a:r>
            <a:r>
              <a:rPr lang="fr-FR" altLang="fr-FR" sz="2400" dirty="0" smtClean="0"/>
              <a:t>  Un </a:t>
            </a:r>
            <a:r>
              <a:rPr lang="fr-FR" altLang="fr-FR" sz="2400" dirty="0"/>
              <a:t>hyper insulinisme iatrogène </a:t>
            </a:r>
            <a:endParaRPr lang="fr-FR" altLang="fr-FR" sz="2400" dirty="0" smtClean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fr-FR" altLang="fr-FR" sz="2400" dirty="0"/>
              <a:t> </a:t>
            </a:r>
            <a:r>
              <a:rPr lang="fr-FR" altLang="fr-FR" sz="2400" dirty="0" smtClean="0"/>
              <a:t>  Un excès </a:t>
            </a:r>
            <a:r>
              <a:rPr lang="fr-FR" altLang="fr-FR" sz="2400" dirty="0"/>
              <a:t>de sulfamide  </a:t>
            </a:r>
            <a:endParaRPr lang="fr-FR" altLang="fr-FR" sz="2400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fr-FR" altLang="fr-FR" sz="2400" dirty="0"/>
              <a:t> </a:t>
            </a:r>
            <a:r>
              <a:rPr lang="fr-FR" altLang="fr-FR" sz="2400" dirty="0" smtClean="0"/>
              <a:t>Associés </a:t>
            </a:r>
            <a:r>
              <a:rPr lang="fr-FR" altLang="fr-FR" sz="2400" dirty="0"/>
              <a:t>ou non à une insuffisance </a:t>
            </a:r>
            <a:r>
              <a:rPr lang="fr-FR" altLang="fr-FR" sz="2400" dirty="0" smtClean="0"/>
              <a:t>d’alimentation</a:t>
            </a:r>
            <a:endParaRPr lang="fr-FR" altLang="fr-FR" sz="2400" dirty="0"/>
          </a:p>
          <a:p>
            <a:pPr>
              <a:lnSpc>
                <a:spcPct val="80000"/>
              </a:lnSpc>
            </a:pPr>
            <a:endParaRPr lang="fr-FR" altLang="fr-FR" sz="24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fr-FR" altLang="fr-FR" sz="2400" dirty="0"/>
              <a:t>Installation brutale ou progressive </a:t>
            </a:r>
            <a:r>
              <a:rPr lang="fr-FR" altLang="fr-FR" sz="2400" dirty="0">
                <a:latin typeface="Calibri"/>
                <a:cs typeface="Calibri"/>
              </a:rPr>
              <a:t>→ </a:t>
            </a:r>
            <a:r>
              <a:rPr lang="fr-FR" altLang="fr-FR" sz="2400" dirty="0"/>
              <a:t>coma  </a:t>
            </a:r>
          </a:p>
          <a:p>
            <a:pPr>
              <a:lnSpc>
                <a:spcPct val="80000"/>
              </a:lnSpc>
            </a:pPr>
            <a:endParaRPr lang="fr-FR" altLang="fr-FR" sz="24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fr-FR" altLang="fr-FR" sz="2400" dirty="0"/>
              <a:t>Parfois agité </a:t>
            </a:r>
            <a:endParaRPr lang="fr-FR" altLang="fr-FR" sz="2400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fr-FR" altLang="fr-FR" sz="2400" dirty="0"/>
              <a:t> </a:t>
            </a:r>
            <a:r>
              <a:rPr lang="fr-FR" altLang="fr-FR" sz="2400" dirty="0" smtClean="0"/>
              <a:t>  (</a:t>
            </a:r>
            <a:r>
              <a:rPr lang="fr-FR" altLang="fr-FR" sz="2400" dirty="0"/>
              <a:t>convulsion, contracture, signe de </a:t>
            </a:r>
            <a:r>
              <a:rPr lang="fr-FR" altLang="fr-FR" sz="2400" dirty="0" smtClean="0"/>
              <a:t>Babinski,    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fr-FR" altLang="fr-FR" sz="2400" dirty="0"/>
              <a:t> </a:t>
            </a:r>
            <a:r>
              <a:rPr lang="fr-FR" altLang="fr-FR" sz="2400" dirty="0" smtClean="0"/>
              <a:t>   Troubles psychiatriques).</a:t>
            </a:r>
            <a:endParaRPr lang="fr-FR" altLang="fr-FR" sz="2400" dirty="0"/>
          </a:p>
          <a:p>
            <a:pPr>
              <a:lnSpc>
                <a:spcPct val="80000"/>
              </a:lnSpc>
            </a:pPr>
            <a:endParaRPr lang="fr-FR" altLang="fr-FR" sz="24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fr-FR" altLang="fr-FR" sz="2400" dirty="0"/>
              <a:t>Absence de troubles respiratoires.</a:t>
            </a:r>
          </a:p>
          <a:p>
            <a:pPr marL="0" indent="0">
              <a:lnSpc>
                <a:spcPct val="80000"/>
              </a:lnSpc>
              <a:buNone/>
            </a:pPr>
            <a:endParaRPr lang="fr-FR" altLang="fr-FR" sz="240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802782" y="1157981"/>
            <a:ext cx="4267200" cy="5324706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fr-FR" altLang="fr-FR" sz="2400" u="sng" dirty="0" smtClean="0"/>
              <a:t>FACTEURS DE RISQUE</a:t>
            </a:r>
          </a:p>
          <a:p>
            <a:pPr>
              <a:buClr>
                <a:srgbClr val="D24514"/>
              </a:buClr>
            </a:pPr>
            <a:r>
              <a:rPr lang="fr-FR" altLang="fr-FR" sz="2400" dirty="0" smtClean="0"/>
              <a:t>Insuline (Iatrogénie)</a:t>
            </a:r>
          </a:p>
          <a:p>
            <a:pPr lvl="1">
              <a:buClr>
                <a:srgbClr val="D24514"/>
              </a:buClr>
            </a:pPr>
            <a:r>
              <a:rPr lang="fr-FR" altLang="fr-FR" dirty="0" smtClean="0"/>
              <a:t>Trop</a:t>
            </a:r>
          </a:p>
          <a:p>
            <a:pPr lvl="1">
              <a:buClr>
                <a:srgbClr val="D24514"/>
              </a:buClr>
            </a:pPr>
            <a:r>
              <a:rPr lang="fr-FR" altLang="fr-FR" dirty="0" smtClean="0"/>
              <a:t>Mauvaise technique d’injection </a:t>
            </a:r>
          </a:p>
          <a:p>
            <a:pPr lvl="1">
              <a:buClr>
                <a:srgbClr val="D24514"/>
              </a:buClr>
              <a:buFontTx/>
              <a:buNone/>
            </a:pPr>
            <a:endParaRPr lang="fr-FR" altLang="fr-FR" dirty="0" smtClean="0"/>
          </a:p>
          <a:p>
            <a:pPr>
              <a:buClr>
                <a:srgbClr val="D24514"/>
              </a:buClr>
            </a:pPr>
            <a:r>
              <a:rPr lang="fr-FR" altLang="fr-FR" sz="2400" dirty="0" smtClean="0"/>
              <a:t>Régime</a:t>
            </a:r>
          </a:p>
          <a:p>
            <a:pPr lvl="1">
              <a:buClr>
                <a:srgbClr val="D24514"/>
              </a:buClr>
            </a:pPr>
            <a:r>
              <a:rPr lang="fr-FR" altLang="fr-FR" dirty="0" smtClean="0"/>
              <a:t>Repas retardé ou raté</a:t>
            </a:r>
          </a:p>
          <a:p>
            <a:pPr lvl="1">
              <a:buClr>
                <a:srgbClr val="D24514"/>
              </a:buClr>
            </a:pPr>
            <a:r>
              <a:rPr lang="fr-FR" altLang="fr-FR" dirty="0" smtClean="0"/>
              <a:t>Alcool</a:t>
            </a:r>
          </a:p>
          <a:p>
            <a:pPr lvl="1">
              <a:buClr>
                <a:srgbClr val="D24514"/>
              </a:buClr>
              <a:buFontTx/>
              <a:buNone/>
            </a:pPr>
            <a:endParaRPr lang="fr-FR" altLang="fr-FR" dirty="0" smtClean="0"/>
          </a:p>
          <a:p>
            <a:pPr>
              <a:buClr>
                <a:srgbClr val="D24514"/>
              </a:buClr>
            </a:pPr>
            <a:r>
              <a:rPr lang="fr-FR" altLang="fr-FR" sz="2400" dirty="0" smtClean="0"/>
              <a:t>Exercice (imprévu)</a:t>
            </a:r>
          </a:p>
          <a:p>
            <a:pPr>
              <a:buClr>
                <a:srgbClr val="D24514"/>
              </a:buClr>
              <a:buFontTx/>
              <a:buNone/>
            </a:pPr>
            <a:endParaRPr lang="fr-FR" altLang="fr-FR" sz="2400" dirty="0" smtClean="0"/>
          </a:p>
          <a:p>
            <a:pPr>
              <a:buClr>
                <a:srgbClr val="D24514"/>
              </a:buClr>
            </a:pPr>
            <a:r>
              <a:rPr lang="fr-FR" altLang="fr-FR" sz="2400" dirty="0" smtClean="0"/>
              <a:t>Sommeil</a:t>
            </a:r>
            <a:endParaRPr lang="fr-FR" altLang="fr-FR" sz="2400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7001301" y="1157981"/>
            <a:ext cx="95535" cy="5324706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5449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2665" y="0"/>
            <a:ext cx="10515600" cy="696036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7030A0"/>
                </a:solidFill>
              </a:rPr>
              <a:t>Complications métaboliques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4869" y="1269242"/>
            <a:ext cx="10515600" cy="4351338"/>
          </a:xfrm>
        </p:spPr>
        <p:txBody>
          <a:bodyPr/>
          <a:lstStyle/>
          <a:p>
            <a:r>
              <a:rPr lang="fr-FR" b="1" dirty="0"/>
              <a:t>Les facteurs contributifs: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927643" y="573206"/>
            <a:ext cx="25823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sz="3200" b="1" dirty="0"/>
              <a:t>Hypoglycémie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7104" y="1897985"/>
            <a:ext cx="10371161" cy="4803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9650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96036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7030A0"/>
                </a:solidFill>
              </a:rPr>
              <a:t>Complications métaboliques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927643" y="573206"/>
            <a:ext cx="25823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sz="3200" b="1" dirty="0"/>
              <a:t>Hypoglycémie</a:t>
            </a:r>
          </a:p>
        </p:txBody>
      </p:sp>
      <p:sp>
        <p:nvSpPr>
          <p:cNvPr id="5" name="Rectangle 4"/>
          <p:cNvSpPr/>
          <p:nvPr/>
        </p:nvSpPr>
        <p:spPr>
          <a:xfrm>
            <a:off x="1069073" y="2986544"/>
            <a:ext cx="2949055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70000"/>
              </a:lnSpc>
              <a:buNone/>
            </a:pPr>
            <a:r>
              <a:rPr lang="fr-FR" altLang="fr-FR" sz="2400" dirty="0">
                <a:solidFill>
                  <a:srgbClr val="FF0000"/>
                </a:solidFill>
              </a:rPr>
              <a:t>RIPOSTE VEGETATIVE </a:t>
            </a:r>
            <a:endParaRPr lang="fr-FR" altLang="fr-FR" sz="2400" dirty="0" smtClean="0">
              <a:solidFill>
                <a:srgbClr val="FF0000"/>
              </a:solidFill>
            </a:endParaRPr>
          </a:p>
          <a:p>
            <a:pPr marL="342900" indent="-342900">
              <a:lnSpc>
                <a:spcPct val="70000"/>
              </a:lnSpc>
              <a:buNone/>
            </a:pPr>
            <a:r>
              <a:rPr lang="fr-FR" altLang="fr-FR" sz="2400" dirty="0"/>
              <a:t>		           </a:t>
            </a:r>
            <a:endParaRPr lang="fr-FR" altLang="fr-FR" sz="2400" dirty="0" smtClean="0"/>
          </a:p>
          <a:p>
            <a:pPr marL="342900" indent="-342900">
              <a:lnSpc>
                <a:spcPct val="70000"/>
              </a:lnSpc>
              <a:buNone/>
            </a:pPr>
            <a:r>
              <a:rPr lang="fr-FR" altLang="fr-FR" sz="2400" dirty="0" smtClean="0"/>
              <a:t>  </a:t>
            </a:r>
            <a:r>
              <a:rPr lang="fr-FR" altLang="fr-FR" sz="2400" dirty="0"/>
              <a:t>- </a:t>
            </a:r>
            <a:r>
              <a:rPr lang="fr-FR" altLang="fr-FR" sz="2400" dirty="0" smtClean="0"/>
              <a:t>Transpiration</a:t>
            </a:r>
            <a:r>
              <a:rPr lang="fr-FR" altLang="fr-FR" sz="2400" dirty="0"/>
              <a:t>	</a:t>
            </a:r>
            <a:r>
              <a:rPr lang="fr-FR" altLang="fr-FR" sz="2400" dirty="0" smtClean="0"/>
              <a:t>             </a:t>
            </a:r>
          </a:p>
          <a:p>
            <a:pPr marL="342900" indent="-342900">
              <a:lnSpc>
                <a:spcPct val="70000"/>
              </a:lnSpc>
              <a:buNone/>
            </a:pPr>
            <a:r>
              <a:rPr lang="fr-FR" altLang="fr-FR" sz="2400" dirty="0" smtClean="0"/>
              <a:t>  - </a:t>
            </a:r>
            <a:r>
              <a:rPr lang="fr-FR" altLang="fr-FR" sz="2400" dirty="0"/>
              <a:t>Palpitations</a:t>
            </a:r>
          </a:p>
          <a:p>
            <a:pPr marL="342900" indent="-342900">
              <a:lnSpc>
                <a:spcPct val="70000"/>
              </a:lnSpc>
              <a:buNone/>
            </a:pPr>
            <a:r>
              <a:rPr lang="fr-FR" altLang="fr-FR" sz="2400" dirty="0" smtClean="0"/>
              <a:t>  - Tremblement</a:t>
            </a:r>
            <a:r>
              <a:rPr lang="fr-FR" altLang="fr-FR" sz="2400" dirty="0"/>
              <a:t>	</a:t>
            </a:r>
            <a:endParaRPr lang="fr-FR" altLang="fr-FR" sz="2400" dirty="0" smtClean="0"/>
          </a:p>
          <a:p>
            <a:pPr marL="342900" indent="-342900">
              <a:lnSpc>
                <a:spcPct val="70000"/>
              </a:lnSpc>
              <a:buNone/>
            </a:pPr>
            <a:r>
              <a:rPr lang="fr-FR" altLang="fr-FR" sz="2400" dirty="0" smtClean="0"/>
              <a:t>  - Faim</a:t>
            </a:r>
            <a:r>
              <a:rPr lang="fr-FR" altLang="fr-FR" sz="2400" dirty="0"/>
              <a:t>		</a:t>
            </a:r>
            <a:endParaRPr lang="fr-FR" altLang="fr-FR" sz="2400" dirty="0" smtClean="0"/>
          </a:p>
          <a:p>
            <a:pPr marL="342900" indent="-342900">
              <a:lnSpc>
                <a:spcPct val="70000"/>
              </a:lnSpc>
              <a:buNone/>
            </a:pPr>
            <a:r>
              <a:rPr lang="fr-FR" altLang="fr-FR" sz="2400" dirty="0" smtClean="0"/>
              <a:t>  - Anxiété</a:t>
            </a:r>
            <a:r>
              <a:rPr lang="fr-FR" altLang="fr-FR" sz="2400" dirty="0"/>
              <a:t>	</a:t>
            </a:r>
            <a:endParaRPr lang="fr-FR" altLang="fr-FR" sz="2400" dirty="0" smtClean="0"/>
          </a:p>
          <a:p>
            <a:pPr marL="342900" indent="-342900">
              <a:lnSpc>
                <a:spcPct val="70000"/>
              </a:lnSpc>
              <a:buNone/>
            </a:pPr>
            <a:r>
              <a:rPr lang="fr-FR" altLang="fr-FR" sz="2400" dirty="0" smtClean="0"/>
              <a:t>  - </a:t>
            </a:r>
            <a:r>
              <a:rPr lang="fr-FR" altLang="fr-FR" sz="2400" dirty="0"/>
              <a:t>Pâleur </a:t>
            </a:r>
          </a:p>
        </p:txBody>
      </p:sp>
      <p:sp>
        <p:nvSpPr>
          <p:cNvPr id="6" name="Rectangle 5"/>
          <p:cNvSpPr/>
          <p:nvPr/>
        </p:nvSpPr>
        <p:spPr>
          <a:xfrm>
            <a:off x="8082886" y="2986544"/>
            <a:ext cx="3270914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70000"/>
              </a:lnSpc>
              <a:buNone/>
            </a:pPr>
            <a:r>
              <a:rPr lang="fr-FR" altLang="fr-FR" sz="2400" dirty="0">
                <a:solidFill>
                  <a:srgbClr val="FF0000"/>
                </a:solidFill>
              </a:rPr>
              <a:t>NEUROGLYCOPENIE </a:t>
            </a:r>
            <a:r>
              <a:rPr lang="fr-FR" altLang="fr-FR" sz="2400" dirty="0"/>
              <a:t>	 	             </a:t>
            </a:r>
            <a:endParaRPr lang="fr-FR" altLang="fr-FR" sz="2400" dirty="0" smtClean="0"/>
          </a:p>
          <a:p>
            <a:pPr marL="342900" indent="-342900">
              <a:lnSpc>
                <a:spcPct val="70000"/>
              </a:lnSpc>
              <a:buNone/>
            </a:pPr>
            <a:r>
              <a:rPr lang="fr-FR" altLang="fr-FR" sz="2400" dirty="0" smtClean="0"/>
              <a:t> </a:t>
            </a:r>
            <a:r>
              <a:rPr lang="fr-FR" altLang="fr-FR" sz="2400" dirty="0"/>
              <a:t>- Confusion</a:t>
            </a:r>
          </a:p>
          <a:p>
            <a:pPr marL="342900" indent="-342900">
              <a:lnSpc>
                <a:spcPct val="70000"/>
              </a:lnSpc>
              <a:buNone/>
            </a:pPr>
            <a:r>
              <a:rPr lang="fr-FR" altLang="fr-FR" sz="2400" dirty="0" smtClean="0"/>
              <a:t>- Somnolence</a:t>
            </a:r>
          </a:p>
          <a:p>
            <a:pPr marL="342900" indent="-342900">
              <a:lnSpc>
                <a:spcPct val="70000"/>
              </a:lnSpc>
              <a:buNone/>
            </a:pPr>
            <a:r>
              <a:rPr lang="fr-FR" altLang="fr-FR" sz="2400" dirty="0" smtClean="0"/>
              <a:t>- Comportement étrange</a:t>
            </a:r>
          </a:p>
          <a:p>
            <a:pPr marL="342900" indent="-342900">
              <a:lnSpc>
                <a:spcPct val="70000"/>
              </a:lnSpc>
              <a:buNone/>
            </a:pPr>
            <a:r>
              <a:rPr lang="fr-FR" altLang="fr-FR" sz="2400" dirty="0" smtClean="0"/>
              <a:t>- </a:t>
            </a:r>
            <a:r>
              <a:rPr lang="fr-FR" altLang="fr-FR" sz="2400" dirty="0"/>
              <a:t>Difficultés de langage</a:t>
            </a:r>
          </a:p>
          <a:p>
            <a:pPr marL="342900" indent="-342900">
              <a:lnSpc>
                <a:spcPct val="70000"/>
              </a:lnSpc>
              <a:buNone/>
            </a:pPr>
            <a:r>
              <a:rPr lang="fr-FR" altLang="fr-FR" sz="2400" dirty="0" smtClean="0"/>
              <a:t>- </a:t>
            </a:r>
            <a:r>
              <a:rPr lang="fr-FR" altLang="fr-FR" sz="2400" dirty="0"/>
              <a:t>Dans la coordination</a:t>
            </a:r>
          </a:p>
          <a:p>
            <a:pPr marL="342900" indent="-342900">
              <a:lnSpc>
                <a:spcPct val="70000"/>
              </a:lnSpc>
              <a:buNone/>
            </a:pPr>
            <a:r>
              <a:rPr lang="fr-FR" altLang="fr-FR" sz="2400" dirty="0" smtClean="0"/>
              <a:t>- </a:t>
            </a:r>
            <a:r>
              <a:rPr lang="fr-FR" altLang="fr-FR" sz="2400" dirty="0"/>
              <a:t>Perte de concentration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4694830" y="4764998"/>
            <a:ext cx="4230806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70000"/>
              </a:lnSpc>
              <a:buNone/>
            </a:pPr>
            <a:r>
              <a:rPr lang="fr-FR" altLang="fr-FR" sz="2400" dirty="0" smtClean="0">
                <a:solidFill>
                  <a:srgbClr val="FF0000"/>
                </a:solidFill>
              </a:rPr>
              <a:t>COMA</a:t>
            </a:r>
          </a:p>
          <a:p>
            <a:pPr marL="342900" indent="-342900">
              <a:lnSpc>
                <a:spcPct val="70000"/>
              </a:lnSpc>
              <a:buNone/>
            </a:pPr>
            <a:r>
              <a:rPr lang="fr-FR" altLang="fr-FR" sz="2400" dirty="0"/>
              <a:t>		            </a:t>
            </a:r>
            <a:endParaRPr lang="fr-FR" altLang="fr-FR" sz="2400" dirty="0" smtClean="0"/>
          </a:p>
          <a:p>
            <a:pPr marL="342900" indent="-342900">
              <a:lnSpc>
                <a:spcPct val="70000"/>
              </a:lnSpc>
              <a:buNone/>
            </a:pPr>
            <a:r>
              <a:rPr lang="fr-FR" altLang="fr-FR" sz="2400" dirty="0" smtClean="0"/>
              <a:t> - Convulsion</a:t>
            </a:r>
          </a:p>
          <a:p>
            <a:pPr marL="342900" indent="-342900">
              <a:lnSpc>
                <a:spcPct val="70000"/>
              </a:lnSpc>
              <a:buNone/>
            </a:pPr>
            <a:r>
              <a:rPr lang="fr-FR" altLang="fr-FR" sz="2400" dirty="0" smtClean="0"/>
              <a:t> - Signe de focalisation</a:t>
            </a:r>
            <a:endParaRPr lang="fr-FR" altLang="fr-FR" sz="2400" dirty="0"/>
          </a:p>
        </p:txBody>
      </p:sp>
      <p:sp>
        <p:nvSpPr>
          <p:cNvPr id="8" name="Rectangle 7"/>
          <p:cNvSpPr/>
          <p:nvPr/>
        </p:nvSpPr>
        <p:spPr>
          <a:xfrm>
            <a:off x="523163" y="1518125"/>
            <a:ext cx="112957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800" b="1" dirty="0"/>
              <a:t>Hypoglycémie</a:t>
            </a:r>
            <a:r>
              <a:rPr lang="fr-FR" sz="2800" dirty="0"/>
              <a:t> </a:t>
            </a:r>
            <a:r>
              <a:rPr lang="fr-FR" sz="2800" dirty="0">
                <a:cs typeface="Calibri"/>
              </a:rPr>
              <a:t>→</a:t>
            </a:r>
            <a:r>
              <a:rPr lang="fr-FR" sz="2800" dirty="0"/>
              <a:t>  baisse du taux de glucose sanguin &lt; 0,50g/l (sujet non diabétique) </a:t>
            </a:r>
            <a:r>
              <a:rPr lang="fr-FR" sz="2800" dirty="0" smtClean="0"/>
              <a:t>et 0</a:t>
            </a:r>
            <a:r>
              <a:rPr lang="fr-FR" sz="2800" dirty="0"/>
              <a:t>, 60 g/l chez le diabétique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5636526" y="2659176"/>
            <a:ext cx="13647" cy="162622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7383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96036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7030A0"/>
                </a:solidFill>
              </a:rPr>
              <a:t>Complications métaboliques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927643" y="573206"/>
            <a:ext cx="25823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sz="3200" b="1" dirty="0"/>
              <a:t>Hypoglycémie</a:t>
            </a:r>
          </a:p>
        </p:txBody>
      </p:sp>
      <p:sp>
        <p:nvSpPr>
          <p:cNvPr id="8" name="Rectangle 7"/>
          <p:cNvSpPr/>
          <p:nvPr/>
        </p:nvSpPr>
        <p:spPr>
          <a:xfrm>
            <a:off x="150125" y="2009444"/>
            <a:ext cx="118053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dirty="0">
                <a:solidFill>
                  <a:srgbClr val="FFC000"/>
                </a:solidFill>
                <a:cs typeface="Arial" charset="0"/>
              </a:rPr>
              <a:t>→ Traitement</a:t>
            </a:r>
            <a:r>
              <a:rPr lang="fr-FR" sz="2800" dirty="0">
                <a:cs typeface="Arial" charset="0"/>
              </a:rPr>
              <a:t>: urgence </a:t>
            </a:r>
          </a:p>
          <a:p>
            <a:pPr>
              <a:defRPr/>
            </a:pPr>
            <a:r>
              <a:rPr lang="fr-FR" sz="2800" dirty="0">
                <a:cs typeface="Arial" charset="0"/>
              </a:rPr>
              <a:t>       </a:t>
            </a:r>
            <a:r>
              <a:rPr lang="fr-FR" sz="2800" dirty="0" smtClean="0">
                <a:cs typeface="Arial" charset="0"/>
              </a:rPr>
              <a:t> </a:t>
            </a:r>
            <a:r>
              <a:rPr lang="fr-FR" sz="2800" dirty="0">
                <a:cs typeface="Arial" charset="0"/>
              </a:rPr>
              <a:t>* </a:t>
            </a:r>
            <a:r>
              <a:rPr lang="fr-FR" sz="2800" dirty="0" err="1" smtClean="0">
                <a:cs typeface="Arial" charset="0"/>
              </a:rPr>
              <a:t>Résucrage</a:t>
            </a:r>
            <a:r>
              <a:rPr lang="fr-FR" sz="2800" dirty="0" smtClean="0">
                <a:cs typeface="Arial" charset="0"/>
              </a:rPr>
              <a:t> </a:t>
            </a:r>
            <a:r>
              <a:rPr lang="fr-FR" sz="2800" dirty="0">
                <a:cs typeface="Arial" charset="0"/>
              </a:rPr>
              <a:t>immédiat par voie veineuse</a:t>
            </a:r>
          </a:p>
          <a:p>
            <a:pPr>
              <a:defRPr/>
            </a:pPr>
            <a:r>
              <a:rPr lang="fr-FR" sz="2800" dirty="0">
                <a:cs typeface="Arial" charset="0"/>
              </a:rPr>
              <a:t>        </a:t>
            </a:r>
            <a:r>
              <a:rPr lang="fr-FR" sz="2800" dirty="0" smtClean="0">
                <a:cs typeface="Arial" charset="0"/>
              </a:rPr>
              <a:t>* </a:t>
            </a:r>
            <a:r>
              <a:rPr lang="fr-FR" sz="2800" dirty="0">
                <a:cs typeface="Arial" charset="0"/>
              </a:rPr>
              <a:t>Glucagon IM ou S/C ou IV, G 30% </a:t>
            </a:r>
            <a:r>
              <a:rPr lang="fr-FR" sz="2800" dirty="0" smtClean="0">
                <a:cs typeface="Arial" charset="0"/>
              </a:rPr>
              <a:t>IV : chez diabétiques en insulinothérapie</a:t>
            </a:r>
            <a:endParaRPr lang="fr-FR" sz="2800" dirty="0">
              <a:cs typeface="Arial" charset="0"/>
            </a:endParaRPr>
          </a:p>
          <a:p>
            <a:pPr>
              <a:defRPr/>
            </a:pPr>
            <a:r>
              <a:rPr lang="fr-FR" sz="2800" dirty="0">
                <a:cs typeface="Arial" charset="0"/>
              </a:rPr>
              <a:t>       </a:t>
            </a:r>
            <a:r>
              <a:rPr lang="fr-FR" sz="2800" dirty="0" smtClean="0">
                <a:cs typeface="Arial" charset="0"/>
              </a:rPr>
              <a:t> * Adaptation </a:t>
            </a:r>
            <a:r>
              <a:rPr lang="fr-FR" sz="2800" dirty="0">
                <a:cs typeface="Arial" charset="0"/>
              </a:rPr>
              <a:t>dose anti diabétique</a:t>
            </a:r>
          </a:p>
          <a:p>
            <a:pPr>
              <a:defRPr/>
            </a:pPr>
            <a:r>
              <a:rPr lang="fr-FR" sz="2800" dirty="0">
                <a:cs typeface="Arial" charset="0"/>
              </a:rPr>
              <a:t>       </a:t>
            </a:r>
            <a:r>
              <a:rPr lang="fr-FR" sz="2800" dirty="0" smtClean="0">
                <a:cs typeface="Arial" charset="0"/>
              </a:rPr>
              <a:t> * </a:t>
            </a:r>
            <a:r>
              <a:rPr lang="fr-FR" sz="2800" dirty="0">
                <a:cs typeface="Arial" charset="0"/>
              </a:rPr>
              <a:t>Préventif : Éducation diabétique</a:t>
            </a:r>
          </a:p>
          <a:p>
            <a:pPr>
              <a:defRPr/>
            </a:pPr>
            <a:endParaRPr lang="fr-FR" sz="2800" dirty="0">
              <a:cs typeface="Arial" charset="0"/>
            </a:endParaRPr>
          </a:p>
          <a:p>
            <a:pPr>
              <a:defRPr/>
            </a:pPr>
            <a:r>
              <a:rPr lang="fr-FR" sz="2800" dirty="0">
                <a:solidFill>
                  <a:srgbClr val="FFC000"/>
                </a:solidFill>
                <a:cs typeface="Arial" charset="0"/>
              </a:rPr>
              <a:t>→ Résultat</a:t>
            </a:r>
            <a:r>
              <a:rPr lang="fr-FR" sz="2800" dirty="0">
                <a:cs typeface="Arial" charset="0"/>
              </a:rPr>
              <a:t>: Fonction de la rapidité de la mise en route du traitement </a:t>
            </a:r>
            <a:endParaRPr lang="fr-FR" sz="2800" dirty="0" smtClean="0">
              <a:cs typeface="Arial" charset="0"/>
            </a:endParaRPr>
          </a:p>
          <a:p>
            <a:pPr>
              <a:defRPr/>
            </a:pPr>
            <a:endParaRPr lang="fr-FR" sz="2800" dirty="0" smtClean="0">
              <a:cs typeface="Arial" charset="0"/>
            </a:endParaRPr>
          </a:p>
          <a:p>
            <a:pPr>
              <a:defRPr/>
            </a:pPr>
            <a:r>
              <a:rPr lang="fr-FR" sz="2800" dirty="0" smtClean="0">
                <a:cs typeface="Arial" charset="0"/>
              </a:rPr>
              <a:t>                     De l’état </a:t>
            </a:r>
            <a:r>
              <a:rPr lang="fr-FR" sz="2800" dirty="0">
                <a:cs typeface="Arial" charset="0"/>
              </a:rPr>
              <a:t>antérieur(alcoolisme, dénutrition, insuffisance </a:t>
            </a:r>
            <a:r>
              <a:rPr lang="fr-FR" sz="2800" dirty="0" smtClean="0">
                <a:cs typeface="Arial" charset="0"/>
              </a:rPr>
              <a:t>hépatique)</a:t>
            </a:r>
            <a:endParaRPr lang="fr-FR" sz="2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881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96036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7030A0"/>
                </a:solidFill>
              </a:rPr>
              <a:t>Complications métaboliques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388896"/>
            <a:ext cx="105156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fr-FR" altLang="fr-FR" sz="2400" b="1" dirty="0"/>
              <a:t>Acidose lactique</a:t>
            </a:r>
            <a:r>
              <a:rPr lang="fr-FR" altLang="fr-FR" sz="2400" dirty="0"/>
              <a:t>: accumulation  de lactates  ( taux de lactate supérieure à 5mmol/l)dû à l’utilisation de la </a:t>
            </a:r>
            <a:r>
              <a:rPr lang="fr-FR" altLang="fr-FR" sz="2400" dirty="0">
                <a:solidFill>
                  <a:srgbClr val="FF0000"/>
                </a:solidFill>
              </a:rPr>
              <a:t>Metformine </a:t>
            </a:r>
            <a:r>
              <a:rPr lang="fr-FR" altLang="fr-FR" sz="2400" dirty="0"/>
              <a:t>en présence insuffisance  (IH, IR, anoxie).  </a:t>
            </a:r>
          </a:p>
          <a:p>
            <a:pPr marL="0" indent="0" algn="ctr">
              <a:buNone/>
            </a:pPr>
            <a:r>
              <a:rPr lang="fr-FR" altLang="fr-FR" sz="2400" dirty="0"/>
              <a:t> </a:t>
            </a:r>
            <a:r>
              <a:rPr lang="fr-FR" altLang="fr-FR" sz="2400" dirty="0">
                <a:solidFill>
                  <a:srgbClr val="FF0000"/>
                </a:solidFill>
              </a:rPr>
              <a:t>normale de lactates varie de 0.4 à 1.19mmol/L</a:t>
            </a:r>
            <a:r>
              <a:rPr lang="fr-FR" altLang="fr-FR" sz="2400" dirty="0" smtClean="0">
                <a:solidFill>
                  <a:srgbClr val="FF0000"/>
                </a:solidFill>
              </a:rPr>
              <a:t>.</a:t>
            </a:r>
          </a:p>
          <a:p>
            <a:pPr marL="0" indent="0" algn="ctr">
              <a:buNone/>
            </a:pPr>
            <a:endParaRPr lang="fr-FR" altLang="fr-FR" sz="24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fr-FR" altLang="fr-FR" sz="24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fr-FR" altLang="fr-FR" dirty="0"/>
              <a:t>Complication rare mais grave de très mauvais pronostic car &gt;50% de </a:t>
            </a:r>
            <a:r>
              <a:rPr lang="fr-FR" altLang="fr-FR" dirty="0" smtClean="0"/>
              <a:t>Décès. </a:t>
            </a:r>
            <a:endParaRPr lang="fr-FR" alt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128386" y="573206"/>
            <a:ext cx="29738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3200" b="1" dirty="0"/>
              <a:t>Acidose lactique</a:t>
            </a:r>
          </a:p>
        </p:txBody>
      </p:sp>
      <p:sp>
        <p:nvSpPr>
          <p:cNvPr id="5" name="Rectangle 4"/>
          <p:cNvSpPr/>
          <p:nvPr/>
        </p:nvSpPr>
        <p:spPr>
          <a:xfrm>
            <a:off x="10099696" y="4292729"/>
            <a:ext cx="2092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dirty="0" err="1"/>
              <a:t>Zouvanis</a:t>
            </a:r>
            <a:r>
              <a:rPr lang="fr-FR" b="1" i="1" dirty="0"/>
              <a:t> et al, 2007</a:t>
            </a:r>
          </a:p>
        </p:txBody>
      </p:sp>
    </p:spTree>
    <p:extLst>
      <p:ext uri="{BB962C8B-B14F-4D97-AF65-F5344CB8AC3E}">
        <p14:creationId xmlns:p14="http://schemas.microsoft.com/office/powerpoint/2010/main" xmlns="" val="9404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96036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7030A0"/>
                </a:solidFill>
              </a:rPr>
              <a:t>Complications métaboliques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66568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r>
              <a:rPr lang="fr-FR" altLang="fr-FR" dirty="0"/>
              <a:t> </a:t>
            </a:r>
            <a:r>
              <a:rPr lang="fr-FR" altLang="fr-FR" dirty="0">
                <a:cs typeface="Arial" panose="020B0604020202020204" pitchFamily="34" charset="0"/>
              </a:rPr>
              <a:t>→ Poly algies, Douleurs thoraciques et musculaires</a:t>
            </a:r>
          </a:p>
          <a:p>
            <a:pPr>
              <a:lnSpc>
                <a:spcPct val="80000"/>
              </a:lnSpc>
              <a:buNone/>
            </a:pPr>
            <a:r>
              <a:rPr lang="fr-FR" altLang="fr-FR" dirty="0">
                <a:cs typeface="Arial" panose="020B0604020202020204" pitchFamily="34" charset="0"/>
              </a:rPr>
              <a:t> → Instabilité tensionnelle parfois choc</a:t>
            </a:r>
          </a:p>
          <a:p>
            <a:pPr>
              <a:lnSpc>
                <a:spcPct val="80000"/>
              </a:lnSpc>
              <a:buNone/>
            </a:pPr>
            <a:r>
              <a:rPr lang="fr-FR" altLang="fr-FR" dirty="0">
                <a:cs typeface="Arial" panose="020B0604020202020204" pitchFamily="34" charset="0"/>
              </a:rPr>
              <a:t> → Discrète déshydratation,   </a:t>
            </a:r>
            <a:r>
              <a:rPr lang="fr-FR" altLang="fr-FR" dirty="0" err="1">
                <a:cs typeface="Arial" panose="020B0604020202020204" pitchFamily="34" charset="0"/>
              </a:rPr>
              <a:t>Oligo</a:t>
            </a:r>
            <a:r>
              <a:rPr lang="fr-FR" altLang="fr-FR" dirty="0">
                <a:cs typeface="Arial" panose="020B0604020202020204" pitchFamily="34" charset="0"/>
              </a:rPr>
              <a:t> anurie</a:t>
            </a:r>
          </a:p>
          <a:p>
            <a:pPr>
              <a:lnSpc>
                <a:spcPct val="80000"/>
              </a:lnSpc>
              <a:buNone/>
            </a:pPr>
            <a:r>
              <a:rPr lang="fr-FR" altLang="fr-FR" dirty="0">
                <a:cs typeface="Arial" panose="020B0604020202020204" pitchFamily="34" charset="0"/>
              </a:rPr>
              <a:t> → Polypnée sans odeur  </a:t>
            </a:r>
            <a:r>
              <a:rPr lang="fr-FR" altLang="fr-FR" dirty="0" err="1">
                <a:cs typeface="Arial" panose="020B0604020202020204" pitchFamily="34" charset="0"/>
              </a:rPr>
              <a:t>acétonique</a:t>
            </a:r>
            <a:r>
              <a:rPr lang="fr-FR" altLang="fr-FR" dirty="0">
                <a:cs typeface="Arial" panose="020B0604020202020204" pitchFamily="34" charset="0"/>
              </a:rPr>
              <a:t> </a:t>
            </a:r>
          </a:p>
          <a:p>
            <a:pPr>
              <a:lnSpc>
                <a:spcPct val="80000"/>
              </a:lnSpc>
              <a:buNone/>
            </a:pPr>
            <a:r>
              <a:rPr lang="fr-FR" altLang="fr-FR" dirty="0">
                <a:cs typeface="Arial" panose="020B0604020202020204" pitchFamily="34" charset="0"/>
              </a:rPr>
              <a:t> → Hypothermie ( T° =34°, 35°)</a:t>
            </a:r>
          </a:p>
          <a:p>
            <a:pPr>
              <a:lnSpc>
                <a:spcPct val="80000"/>
              </a:lnSpc>
              <a:buNone/>
            </a:pPr>
            <a:r>
              <a:rPr lang="fr-FR" altLang="fr-FR" dirty="0">
                <a:cs typeface="Arial" panose="020B0604020202020204" pitchFamily="34" charset="0"/>
              </a:rPr>
              <a:t> → Coma Calme avec parfois signes de localisation</a:t>
            </a:r>
          </a:p>
          <a:p>
            <a:pPr>
              <a:lnSpc>
                <a:spcPct val="80000"/>
              </a:lnSpc>
              <a:buNone/>
            </a:pPr>
            <a:r>
              <a:rPr lang="fr-FR" altLang="fr-FR" dirty="0">
                <a:cs typeface="Arial" panose="020B0604020202020204" pitchFamily="34" charset="0"/>
              </a:rPr>
              <a:t> </a:t>
            </a:r>
            <a:r>
              <a:rPr lang="fr-FR" altLang="fr-FR" dirty="0" smtClean="0">
                <a:cs typeface="Arial" panose="020B0604020202020204" pitchFamily="34" charset="0"/>
              </a:rPr>
              <a:t>→ </a:t>
            </a:r>
            <a:r>
              <a:rPr lang="fr-FR" altLang="fr-FR" dirty="0" err="1">
                <a:cs typeface="Arial" panose="020B0604020202020204" pitchFamily="34" charset="0"/>
              </a:rPr>
              <a:t>Lactatémie</a:t>
            </a:r>
            <a:r>
              <a:rPr lang="fr-FR" altLang="fr-FR" dirty="0">
                <a:cs typeface="Arial" panose="020B0604020202020204" pitchFamily="34" charset="0"/>
              </a:rPr>
              <a:t>  &gt; 6mmol/l. (normale=1 </a:t>
            </a:r>
            <a:r>
              <a:rPr lang="fr-FR" altLang="fr-FR" dirty="0" err="1">
                <a:cs typeface="Arial" panose="020B0604020202020204" pitchFamily="34" charset="0"/>
              </a:rPr>
              <a:t>mmol</a:t>
            </a:r>
            <a:r>
              <a:rPr lang="fr-FR" altLang="fr-FR" dirty="0">
                <a:cs typeface="Arial" panose="020B0604020202020204" pitchFamily="34" charset="0"/>
              </a:rPr>
              <a:t>/l)</a:t>
            </a:r>
          </a:p>
          <a:p>
            <a:pPr>
              <a:lnSpc>
                <a:spcPct val="80000"/>
              </a:lnSpc>
              <a:buNone/>
            </a:pPr>
            <a:r>
              <a:rPr lang="fr-FR" altLang="fr-FR" dirty="0">
                <a:cs typeface="Arial" panose="020B0604020202020204" pitchFamily="34" charset="0"/>
              </a:rPr>
              <a:t> → Glycémie variable mais peu élevée, absence </a:t>
            </a:r>
            <a:r>
              <a:rPr lang="fr-FR" altLang="fr-FR" dirty="0" smtClean="0">
                <a:cs typeface="Arial" panose="020B0604020202020204" pitchFamily="34" charset="0"/>
              </a:rPr>
              <a:t>cétonurie</a:t>
            </a:r>
            <a:endParaRPr lang="fr-FR" altLang="fr-FR" dirty="0"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28386" y="573206"/>
            <a:ext cx="29738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3200" b="1" dirty="0"/>
              <a:t>Acidose lactique</a:t>
            </a:r>
          </a:p>
        </p:txBody>
      </p:sp>
    </p:spTree>
    <p:extLst>
      <p:ext uri="{BB962C8B-B14F-4D97-AF65-F5344CB8AC3E}">
        <p14:creationId xmlns:p14="http://schemas.microsoft.com/office/powerpoint/2010/main" xmlns="" val="280827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96036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7030A0"/>
                </a:solidFill>
              </a:rPr>
              <a:t>Complications métaboliques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3081" y="1866568"/>
            <a:ext cx="11409528" cy="435133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altLang="fr-FR" dirty="0"/>
              <a:t> </a:t>
            </a:r>
            <a:r>
              <a:rPr lang="fr-FR" altLang="fr-FR" dirty="0">
                <a:solidFill>
                  <a:srgbClr val="FFC000"/>
                </a:solidFill>
                <a:cs typeface="Arial" panose="020B0604020202020204" pitchFamily="34" charset="0"/>
              </a:rPr>
              <a:t>→</a:t>
            </a:r>
            <a:r>
              <a:rPr lang="fr-FR" altLang="fr-FR" sz="4000" b="1" dirty="0">
                <a:solidFill>
                  <a:srgbClr val="FFC000"/>
                </a:solidFill>
                <a:cs typeface="Arial" panose="020B0604020202020204" pitchFamily="34" charset="0"/>
              </a:rPr>
              <a:t>Traitement </a:t>
            </a:r>
            <a:r>
              <a:rPr lang="fr-FR" altLang="fr-FR" sz="4000" b="1" dirty="0">
                <a:cs typeface="Arial" panose="020B0604020202020204" pitchFamily="34" charset="0"/>
              </a:rPr>
              <a:t>:</a:t>
            </a:r>
            <a:r>
              <a:rPr lang="fr-FR" altLang="fr-FR" dirty="0">
                <a:cs typeface="Arial" panose="020B0604020202020204" pitchFamily="34" charset="0"/>
              </a:rPr>
              <a:t> Hémodialyse = pour éliminer Metformine et lactates</a:t>
            </a:r>
          </a:p>
          <a:p>
            <a:pPr>
              <a:buNone/>
            </a:pPr>
            <a:r>
              <a:rPr lang="fr-FR" altLang="fr-FR" dirty="0">
                <a:cs typeface="Arial" panose="020B0604020202020204" pitchFamily="34" charset="0"/>
              </a:rPr>
              <a:t>                                    </a:t>
            </a:r>
            <a:r>
              <a:rPr lang="fr-FR" altLang="fr-FR" dirty="0" smtClean="0">
                <a:cs typeface="Arial" panose="020B0604020202020204" pitchFamily="34" charset="0"/>
              </a:rPr>
              <a:t> Réhydratation</a:t>
            </a:r>
            <a:r>
              <a:rPr lang="fr-FR" altLang="fr-FR" dirty="0">
                <a:cs typeface="Arial" panose="020B0604020202020204" pitchFamily="34" charset="0"/>
              </a:rPr>
              <a:t>, Insulinothérapie éventuelle adaptée</a:t>
            </a:r>
          </a:p>
          <a:p>
            <a:pPr>
              <a:buNone/>
            </a:pPr>
            <a:r>
              <a:rPr lang="fr-FR" altLang="fr-FR" dirty="0">
                <a:cs typeface="Arial" panose="020B0604020202020204" pitchFamily="34" charset="0"/>
              </a:rPr>
              <a:t>                                   </a:t>
            </a:r>
            <a:r>
              <a:rPr lang="fr-FR" altLang="fr-FR" dirty="0" smtClean="0">
                <a:cs typeface="Arial" panose="020B0604020202020204" pitchFamily="34" charset="0"/>
              </a:rPr>
              <a:t>  </a:t>
            </a:r>
            <a:r>
              <a:rPr lang="fr-FR" altLang="fr-FR" dirty="0">
                <a:cs typeface="Arial" panose="020B0604020202020204" pitchFamily="34" charset="0"/>
              </a:rPr>
              <a:t>Alcalinisation prudente</a:t>
            </a:r>
          </a:p>
          <a:p>
            <a:pPr>
              <a:buNone/>
            </a:pPr>
            <a:r>
              <a:rPr lang="fr-FR" altLang="fr-FR" dirty="0">
                <a:cs typeface="Arial" panose="020B0604020202020204" pitchFamily="34" charset="0"/>
              </a:rPr>
              <a:t>                                   </a:t>
            </a:r>
            <a:r>
              <a:rPr lang="fr-FR" altLang="fr-FR" dirty="0" smtClean="0">
                <a:cs typeface="Arial" panose="020B0604020202020204" pitchFamily="34" charset="0"/>
              </a:rPr>
              <a:t>  </a:t>
            </a:r>
            <a:r>
              <a:rPr lang="fr-FR" altLang="fr-FR" dirty="0">
                <a:cs typeface="Arial" panose="020B0604020202020204" pitchFamily="34" charset="0"/>
              </a:rPr>
              <a:t>Oxygénation</a:t>
            </a:r>
          </a:p>
          <a:p>
            <a:pPr>
              <a:buNone/>
            </a:pPr>
            <a:r>
              <a:rPr lang="fr-FR" altLang="fr-FR" dirty="0">
                <a:cs typeface="Arial" panose="020B0604020202020204" pitchFamily="34" charset="0"/>
              </a:rPr>
              <a:t>                                   </a:t>
            </a:r>
            <a:r>
              <a:rPr lang="fr-FR" altLang="fr-FR" dirty="0" smtClean="0">
                <a:cs typeface="Arial" panose="020B0604020202020204" pitchFamily="34" charset="0"/>
              </a:rPr>
              <a:t>  Vasodilatateur</a:t>
            </a:r>
          </a:p>
          <a:p>
            <a:pPr>
              <a:buNone/>
            </a:pPr>
            <a:r>
              <a:rPr lang="fr-FR" altLang="fr-FR" dirty="0">
                <a:cs typeface="Arial" panose="020B0604020202020204" pitchFamily="34" charset="0"/>
              </a:rPr>
              <a:t> </a:t>
            </a:r>
            <a:r>
              <a:rPr lang="fr-FR" altLang="fr-FR" dirty="0" smtClean="0">
                <a:cs typeface="Arial" panose="020B0604020202020204" pitchFamily="34" charset="0"/>
              </a:rPr>
              <a:t>                                    Antibiothérapie</a:t>
            </a:r>
            <a:endParaRPr lang="fr-FR" altLang="fr-FR" dirty="0">
              <a:cs typeface="Arial" panose="020B0604020202020204" pitchFamily="34" charset="0"/>
            </a:endParaRPr>
          </a:p>
          <a:p>
            <a:pPr>
              <a:buNone/>
            </a:pPr>
            <a:r>
              <a:rPr lang="fr-FR" altLang="fr-FR" sz="4000" b="1" dirty="0">
                <a:solidFill>
                  <a:srgbClr val="FFC000"/>
                </a:solidFill>
                <a:cs typeface="Arial" panose="020B0604020202020204" pitchFamily="34" charset="0"/>
              </a:rPr>
              <a:t>→ Prévention</a:t>
            </a:r>
            <a:r>
              <a:rPr lang="fr-FR" altLang="fr-FR" sz="4000" b="1" dirty="0">
                <a:cs typeface="Arial" panose="020B0604020202020204" pitchFamily="34" charset="0"/>
              </a:rPr>
              <a:t>:</a:t>
            </a:r>
            <a:r>
              <a:rPr lang="fr-FR" altLang="fr-FR" dirty="0">
                <a:cs typeface="Arial" panose="020B0604020202020204" pitchFamily="34" charset="0"/>
              </a:rPr>
              <a:t> </a:t>
            </a:r>
            <a:r>
              <a:rPr lang="fr-FR" altLang="fr-FR" b="1" dirty="0">
                <a:solidFill>
                  <a:schemeClr val="hlink"/>
                </a:solidFill>
                <a:cs typeface="Arial" panose="020B0604020202020204" pitchFamily="34" charset="0"/>
              </a:rPr>
              <a:t>arrêt biguanide  3 jours avant chirurgie</a:t>
            </a:r>
          </a:p>
          <a:p>
            <a:pPr>
              <a:buNone/>
            </a:pPr>
            <a:r>
              <a:rPr lang="fr-FR" altLang="fr-FR" dirty="0">
                <a:cs typeface="Arial" panose="020B0604020202020204" pitchFamily="34" charset="0"/>
              </a:rPr>
              <a:t>                                    </a:t>
            </a:r>
            <a:r>
              <a:rPr lang="fr-FR" altLang="fr-FR" b="1" dirty="0">
                <a:solidFill>
                  <a:schemeClr val="hlink"/>
                </a:solidFill>
                <a:cs typeface="Arial" panose="020B0604020202020204" pitchFamily="34" charset="0"/>
              </a:rPr>
              <a:t>Contre indiqué si </a:t>
            </a:r>
            <a:r>
              <a:rPr lang="fr-FR" altLang="fr-FR" b="1" dirty="0" smtClean="0">
                <a:solidFill>
                  <a:schemeClr val="hlink"/>
                </a:solidFill>
                <a:cs typeface="Arial" panose="020B0604020202020204" pitchFamily="34" charset="0"/>
              </a:rPr>
              <a:t>IR (DFG</a:t>
            </a:r>
            <a:r>
              <a:rPr lang="fr-FR" altLang="fr-FR" b="1" dirty="0" smtClean="0">
                <a:solidFill>
                  <a:schemeClr val="hlin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&lt;30ml/mn)</a:t>
            </a:r>
            <a:r>
              <a:rPr lang="fr-FR" altLang="fr-FR" b="1" dirty="0" smtClean="0">
                <a:solidFill>
                  <a:schemeClr val="hlink"/>
                </a:solidFill>
                <a:cs typeface="Arial" panose="020B0604020202020204" pitchFamily="34" charset="0"/>
              </a:rPr>
              <a:t>, </a:t>
            </a:r>
            <a:r>
              <a:rPr lang="fr-FR" altLang="fr-FR" b="1" dirty="0">
                <a:solidFill>
                  <a:schemeClr val="hlink"/>
                </a:solidFill>
                <a:cs typeface="Arial" panose="020B0604020202020204" pitchFamily="34" charset="0"/>
              </a:rPr>
              <a:t>IH, IC  ou anorexie </a:t>
            </a:r>
          </a:p>
        </p:txBody>
      </p:sp>
      <p:sp>
        <p:nvSpPr>
          <p:cNvPr id="4" name="Rectangle 3"/>
          <p:cNvSpPr/>
          <p:nvPr/>
        </p:nvSpPr>
        <p:spPr>
          <a:xfrm>
            <a:off x="4128386" y="573206"/>
            <a:ext cx="29738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3200" b="1" dirty="0"/>
              <a:t>Acidose lactique</a:t>
            </a:r>
          </a:p>
        </p:txBody>
      </p:sp>
    </p:spTree>
    <p:extLst>
      <p:ext uri="{BB962C8B-B14F-4D97-AF65-F5344CB8AC3E}">
        <p14:creationId xmlns:p14="http://schemas.microsoft.com/office/powerpoint/2010/main" xmlns="" val="16276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Complications </a:t>
            </a:r>
            <a:r>
              <a:rPr lang="fr-FR" altLang="fr-FR" dirty="0" smtClean="0">
                <a:solidFill>
                  <a:schemeClr val="accent6">
                    <a:lumMod val="50000"/>
                  </a:schemeClr>
                </a:solidFill>
              </a:rPr>
              <a:t>chroniques: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  <a:defRPr/>
            </a:pPr>
            <a:r>
              <a:rPr lang="fr-FR" b="1" dirty="0" smtClean="0"/>
              <a:t>Définition</a:t>
            </a:r>
          </a:p>
          <a:p>
            <a:pPr marL="0" indent="0" algn="ctr">
              <a:buNone/>
              <a:defRPr/>
            </a:pPr>
            <a:endParaRPr lang="fr-FR" b="1" dirty="0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fr-FR" dirty="0"/>
              <a:t>Les complications chroniques du diabète sont des atteintes des vaisseaux, muscles et des nerfs survenant au cours de l’évolution à long terme du diabète.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fr-FR" dirty="0"/>
              <a:t>classée en </a:t>
            </a:r>
            <a:r>
              <a:rPr lang="fr-FR" dirty="0" err="1"/>
              <a:t>microangioathie</a:t>
            </a:r>
            <a:r>
              <a:rPr lang="fr-FR" dirty="0"/>
              <a:t> et </a:t>
            </a:r>
            <a:r>
              <a:rPr lang="fr-FR" dirty="0" err="1"/>
              <a:t>macroangiopathies</a:t>
            </a: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44428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6439" y="0"/>
            <a:ext cx="10515600" cy="736979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Complications </a:t>
            </a:r>
            <a:r>
              <a:rPr lang="fr-FR" altLang="fr-FR" dirty="0" smtClean="0">
                <a:solidFill>
                  <a:schemeClr val="accent6">
                    <a:lumMod val="50000"/>
                  </a:schemeClr>
                </a:solidFill>
              </a:rPr>
              <a:t>chroniques: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1941" y="733338"/>
            <a:ext cx="2604367" cy="6093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  <a:defRPr/>
            </a:pPr>
            <a:r>
              <a:rPr lang="fr-FR" sz="2800" b="1" dirty="0">
                <a:solidFill>
                  <a:srgbClr val="FF0000"/>
                </a:solidFill>
              </a:rPr>
              <a:t>La fréquence </a:t>
            </a:r>
            <a:r>
              <a:rPr lang="fr-FR" sz="2800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7678" y="6541606"/>
            <a:ext cx="1018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dirty="0" smtClean="0">
                <a:solidFill>
                  <a:srgbClr val="00B050"/>
                </a:solidFill>
              </a:rPr>
              <a:t>IDF 2017</a:t>
            </a:r>
            <a:endParaRPr lang="fr-FR" b="1" i="1" dirty="0">
              <a:solidFill>
                <a:srgbClr val="00B05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10" y="1416350"/>
            <a:ext cx="6016129" cy="2231196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8222" y="978998"/>
            <a:ext cx="5384112" cy="2886075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37" y="3721161"/>
            <a:ext cx="5111441" cy="2931496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0631" y="4153695"/>
            <a:ext cx="5039294" cy="249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125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Complications </a:t>
            </a:r>
            <a:r>
              <a:rPr lang="fr-FR" altLang="fr-FR" dirty="0">
                <a:solidFill>
                  <a:schemeClr val="accent6">
                    <a:lumMod val="50000"/>
                  </a:schemeClr>
                </a:solidFill>
              </a:rPr>
              <a:t>chroniques :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4078" y="1690688"/>
            <a:ext cx="43445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2800" dirty="0">
                <a:solidFill>
                  <a:srgbClr val="FF0000"/>
                </a:solidFill>
              </a:rPr>
              <a:t>Lien </a:t>
            </a:r>
            <a:r>
              <a:rPr lang="fr-FR" altLang="fr-FR" sz="2800" dirty="0" smtClean="0">
                <a:solidFill>
                  <a:srgbClr val="FF0000"/>
                </a:solidFill>
              </a:rPr>
              <a:t>HbA1c </a:t>
            </a:r>
            <a:r>
              <a:rPr lang="fr-FR" altLang="fr-FR" sz="2800" dirty="0">
                <a:solidFill>
                  <a:srgbClr val="FF0000"/>
                </a:solidFill>
              </a:rPr>
              <a:t>et complications 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609600" y="2729552"/>
            <a:ext cx="5384800" cy="3396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 smtClean="0"/>
              <a:t>Le risque de complications dans le diabète  est relié au niveau glycémique moyen.</a:t>
            </a:r>
          </a:p>
          <a:p>
            <a:r>
              <a:rPr lang="fr-FR" altLang="fr-FR" smtClean="0"/>
              <a:t>Quelques soient ces complications </a:t>
            </a:r>
            <a:endParaRPr lang="fr-FR" altLang="fr-FR" dirty="0"/>
          </a:p>
        </p:txBody>
      </p:sp>
      <p:graphicFrame>
        <p:nvGraphicFramePr>
          <p:cNvPr id="6" name="Object 8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4229212418"/>
              </p:ext>
            </p:extLst>
          </p:nvPr>
        </p:nvGraphicFramePr>
        <p:xfrm>
          <a:off x="6985107" y="1600201"/>
          <a:ext cx="3782314" cy="4525963"/>
        </p:xfrm>
        <a:graphic>
          <a:graphicData uri="http://schemas.openxmlformats.org/presentationml/2006/ole">
            <p:oleObj spid="_x0000_s1040" name="Image bitmap" r:id="rId3" imgW="3304762" imgH="4191585" progId="PBrush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62878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51848" y="0"/>
            <a:ext cx="10515600" cy="1325563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Complications </a:t>
            </a:r>
            <a:r>
              <a:rPr lang="fr-FR" altLang="fr-FR" dirty="0">
                <a:solidFill>
                  <a:schemeClr val="accent6">
                    <a:lumMod val="50000"/>
                  </a:schemeClr>
                </a:solidFill>
              </a:rPr>
              <a:t>chroniques :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5993" y="1325563"/>
            <a:ext cx="105042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sz="2800" dirty="0"/>
              <a:t>Évolution de l’incidence </a:t>
            </a:r>
            <a:r>
              <a:rPr lang="fr-FR" altLang="fr-FR" sz="2800" dirty="0" smtClean="0"/>
              <a:t>des complications </a:t>
            </a:r>
            <a:r>
              <a:rPr lang="fr-FR" altLang="fr-FR" sz="2800" dirty="0"/>
              <a:t>de micro- angiopathie après 20 ans de diabète</a:t>
            </a:r>
            <a:endParaRPr lang="fr-FR" sz="28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720" y="2279670"/>
            <a:ext cx="9744502" cy="435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751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Complications </a:t>
            </a:r>
            <a:r>
              <a:rPr lang="fr-FR" altLang="fr-FR" dirty="0">
                <a:solidFill>
                  <a:schemeClr val="accent6">
                    <a:lumMod val="50000"/>
                  </a:schemeClr>
                </a:solidFill>
              </a:rPr>
              <a:t>chroniques :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97850" y="1325563"/>
            <a:ext cx="31633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fr-FR" sz="2800" b="1" dirty="0" smtClean="0"/>
              <a:t>Micro-angiopathies </a:t>
            </a:r>
            <a:endParaRPr lang="fr-FR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444213" y="1848783"/>
            <a:ext cx="35602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sz="2400" b="1" dirty="0">
                <a:solidFill>
                  <a:srgbClr val="FF0000"/>
                </a:solidFill>
              </a:rPr>
              <a:t>Rétinopathie diabétique</a:t>
            </a:r>
          </a:p>
        </p:txBody>
      </p:sp>
      <p:sp>
        <p:nvSpPr>
          <p:cNvPr id="7" name="Rectangle 6"/>
          <p:cNvSpPr/>
          <p:nvPr/>
        </p:nvSpPr>
        <p:spPr>
          <a:xfrm>
            <a:off x="444213" y="2651126"/>
            <a:ext cx="457816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/>
              <a:t>Fréquence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 smtClean="0"/>
              <a:t>Première </a:t>
            </a:r>
            <a:r>
              <a:rPr lang="fr-FR" sz="2400" dirty="0"/>
              <a:t>cause de cécité </a:t>
            </a:r>
            <a:endParaRPr lang="fr-FR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 smtClean="0"/>
              <a:t>20 </a:t>
            </a:r>
            <a:r>
              <a:rPr lang="fr-FR" sz="2400" dirty="0"/>
              <a:t>à 60 ans </a:t>
            </a:r>
            <a:endParaRPr lang="fr-FR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 smtClean="0"/>
              <a:t>2 </a:t>
            </a:r>
            <a:r>
              <a:rPr lang="fr-FR" sz="2400" dirty="0"/>
              <a:t>% des diabétiques deviennent aveugles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 10 % deviennent mal voyants. </a:t>
            </a:r>
          </a:p>
        </p:txBody>
      </p:sp>
      <p:sp>
        <p:nvSpPr>
          <p:cNvPr id="8" name="Rectangle 7"/>
          <p:cNvSpPr/>
          <p:nvPr/>
        </p:nvSpPr>
        <p:spPr>
          <a:xfrm>
            <a:off x="5677468" y="2651126"/>
            <a:ext cx="62097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/>
              <a:t>Signes </a:t>
            </a:r>
            <a:r>
              <a:rPr lang="fr-FR" sz="2400" b="1" dirty="0"/>
              <a:t>et symptômes</a:t>
            </a:r>
          </a:p>
          <a:p>
            <a:r>
              <a:rPr lang="en-US" altLang="fr-FR" sz="2400" dirty="0"/>
              <a:t>Corps </a:t>
            </a:r>
            <a:r>
              <a:rPr lang="en-US" altLang="fr-FR" sz="2400" dirty="0" err="1"/>
              <a:t>flottants</a:t>
            </a:r>
            <a:endParaRPr lang="en-US" altLang="fr-FR" sz="2400" dirty="0"/>
          </a:p>
          <a:p>
            <a:r>
              <a:rPr lang="en-US" altLang="fr-FR" sz="2400" dirty="0"/>
              <a:t>Vision troubles</a:t>
            </a:r>
          </a:p>
          <a:p>
            <a:r>
              <a:rPr lang="en-US" altLang="fr-FR" sz="2400" dirty="0"/>
              <a:t>Zones </a:t>
            </a:r>
            <a:r>
              <a:rPr lang="en-US" altLang="fr-FR" sz="2400" dirty="0" err="1"/>
              <a:t>foncées</a:t>
            </a:r>
            <a:r>
              <a:rPr lang="en-US" altLang="fr-FR" sz="2400" dirty="0"/>
              <a:t> </a:t>
            </a:r>
            <a:r>
              <a:rPr lang="en-US" altLang="fr-FR" sz="2400" dirty="0" err="1"/>
              <a:t>ou</a:t>
            </a:r>
            <a:r>
              <a:rPr lang="en-US" altLang="fr-FR" sz="2400" dirty="0"/>
              <a:t> effaces </a:t>
            </a:r>
            <a:r>
              <a:rPr lang="en-US" altLang="fr-FR" sz="2400" dirty="0" err="1"/>
              <a:t>dans</a:t>
            </a:r>
            <a:r>
              <a:rPr lang="en-US" altLang="fr-FR" sz="2400" dirty="0"/>
              <a:t> le champs visual</a:t>
            </a:r>
          </a:p>
          <a:p>
            <a:r>
              <a:rPr lang="en-US" altLang="fr-FR" sz="2400" dirty="0" err="1"/>
              <a:t>Pietre</a:t>
            </a:r>
            <a:r>
              <a:rPr lang="en-US" altLang="fr-FR" sz="2400" dirty="0"/>
              <a:t> vision nocturne</a:t>
            </a:r>
          </a:p>
          <a:p>
            <a:r>
              <a:rPr lang="en-US" altLang="fr-FR" sz="2400" dirty="0" err="1"/>
              <a:t>Perte</a:t>
            </a:r>
            <a:r>
              <a:rPr lang="en-US" altLang="fr-FR" sz="2400" dirty="0"/>
              <a:t> de vision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4926842" y="2552131"/>
            <a:ext cx="0" cy="391690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6813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46760"/>
            <a:ext cx="10515600" cy="1325563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Complications </a:t>
            </a:r>
            <a:r>
              <a:rPr lang="fr-FR" altLang="fr-FR" dirty="0">
                <a:solidFill>
                  <a:schemeClr val="accent6">
                    <a:lumMod val="50000"/>
                  </a:schemeClr>
                </a:solidFill>
              </a:rPr>
              <a:t>chroniques :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6756" y="1921159"/>
            <a:ext cx="6749955" cy="4351338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q"/>
              <a:defRPr/>
            </a:pPr>
            <a:r>
              <a:rPr lang="fr-FR" b="1" dirty="0">
                <a:solidFill>
                  <a:srgbClr val="FF0000"/>
                </a:solidFill>
              </a:rPr>
              <a:t>Rétinopathie diabétique</a:t>
            </a:r>
          </a:p>
          <a:p>
            <a:pPr marL="0" indent="0">
              <a:buNone/>
              <a:defRPr/>
            </a:pPr>
            <a:endParaRPr lang="fr-FR" dirty="0" smtClean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fr-FR" dirty="0" smtClean="0">
                <a:solidFill>
                  <a:srgbClr val="FF0000"/>
                </a:solidFill>
              </a:rPr>
              <a:t>La </a:t>
            </a:r>
            <a:r>
              <a:rPr lang="fr-FR" dirty="0">
                <a:solidFill>
                  <a:srgbClr val="FF0000"/>
                </a:solidFill>
              </a:rPr>
              <a:t>classification</a:t>
            </a:r>
          </a:p>
          <a:p>
            <a:pPr>
              <a:buNone/>
              <a:defRPr/>
            </a:pPr>
            <a:r>
              <a:rPr lang="fr-FR" dirty="0" smtClean="0"/>
              <a:t>*</a:t>
            </a:r>
            <a:r>
              <a:rPr lang="fr-FR" dirty="0"/>
              <a:t>stade 0:pas de Rétinopathie</a:t>
            </a:r>
          </a:p>
          <a:p>
            <a:pPr>
              <a:buNone/>
              <a:defRPr/>
            </a:pPr>
            <a:r>
              <a:rPr lang="fr-FR" dirty="0" smtClean="0"/>
              <a:t>*</a:t>
            </a:r>
            <a:r>
              <a:rPr lang="fr-FR" dirty="0"/>
              <a:t>stade 1</a:t>
            </a:r>
            <a:r>
              <a:rPr lang="fr-FR" dirty="0" smtClean="0"/>
              <a:t>: RD </a:t>
            </a:r>
            <a:r>
              <a:rPr lang="fr-FR" dirty="0"/>
              <a:t>non </a:t>
            </a:r>
            <a:r>
              <a:rPr lang="fr-FR" dirty="0" err="1" smtClean="0"/>
              <a:t>proliférante</a:t>
            </a:r>
            <a:r>
              <a:rPr lang="fr-FR" dirty="0" smtClean="0"/>
              <a:t> </a:t>
            </a:r>
          </a:p>
          <a:p>
            <a:pPr>
              <a:buNone/>
              <a:defRPr/>
            </a:pPr>
            <a:r>
              <a:rPr lang="fr-FR" dirty="0">
                <a:solidFill>
                  <a:srgbClr val="7030A0"/>
                </a:solidFill>
              </a:rPr>
              <a:t> </a:t>
            </a:r>
            <a:r>
              <a:rPr lang="fr-FR" dirty="0" smtClean="0">
                <a:solidFill>
                  <a:srgbClr val="7030A0"/>
                </a:solidFill>
              </a:rPr>
              <a:t>                minime</a:t>
            </a:r>
            <a:r>
              <a:rPr lang="fr-FR" dirty="0" smtClean="0"/>
              <a:t> </a:t>
            </a:r>
            <a:r>
              <a:rPr lang="fr-FR" dirty="0"/>
              <a:t>:micro </a:t>
            </a:r>
            <a:r>
              <a:rPr lang="fr-FR" dirty="0" smtClean="0"/>
              <a:t>anévrysmes   </a:t>
            </a:r>
          </a:p>
          <a:p>
            <a:pPr>
              <a:buNone/>
              <a:defRPr/>
            </a:pPr>
            <a:r>
              <a:rPr lang="fr-FR" dirty="0"/>
              <a:t> </a:t>
            </a:r>
            <a:r>
              <a:rPr lang="fr-FR" dirty="0" smtClean="0"/>
              <a:t>                </a:t>
            </a:r>
            <a:r>
              <a:rPr lang="fr-FR" dirty="0" smtClean="0">
                <a:solidFill>
                  <a:srgbClr val="7030A0"/>
                </a:solidFill>
              </a:rPr>
              <a:t>modérée</a:t>
            </a:r>
            <a:r>
              <a:rPr lang="fr-FR" dirty="0"/>
              <a:t>: hémorragies </a:t>
            </a:r>
            <a:r>
              <a:rPr lang="fr-FR" dirty="0" smtClean="0"/>
              <a:t>punctiformes</a:t>
            </a:r>
          </a:p>
          <a:p>
            <a:pPr>
              <a:buNone/>
              <a:defRPr/>
            </a:pPr>
            <a:r>
              <a:rPr lang="fr-FR" dirty="0" smtClean="0"/>
              <a:t>*</a:t>
            </a:r>
            <a:r>
              <a:rPr lang="fr-FR" dirty="0"/>
              <a:t>stade 2</a:t>
            </a:r>
            <a:r>
              <a:rPr lang="fr-FR" dirty="0" smtClean="0"/>
              <a:t>: RD </a:t>
            </a:r>
            <a:r>
              <a:rPr lang="fr-FR" dirty="0" err="1" smtClean="0"/>
              <a:t>préproliférante</a:t>
            </a:r>
            <a:endParaRPr lang="fr-FR" dirty="0" smtClean="0"/>
          </a:p>
          <a:p>
            <a:pPr>
              <a:buNone/>
              <a:defRPr/>
            </a:pPr>
            <a:r>
              <a:rPr lang="fr-FR" dirty="0" smtClean="0"/>
              <a:t> (AMIR, hémorragie, micro anévrysmes, </a:t>
            </a:r>
            <a:r>
              <a:rPr lang="fr-FR" dirty="0"/>
              <a:t>nodules cotonneux)                                    	         	</a:t>
            </a:r>
            <a:endParaRPr lang="fr-FR" dirty="0" smtClean="0"/>
          </a:p>
          <a:p>
            <a:pPr>
              <a:buNone/>
              <a:defRPr/>
            </a:pPr>
            <a:r>
              <a:rPr lang="fr-FR" dirty="0" smtClean="0"/>
              <a:t>*</a:t>
            </a:r>
            <a:r>
              <a:rPr lang="fr-FR" dirty="0"/>
              <a:t>stade 3</a:t>
            </a:r>
            <a:r>
              <a:rPr lang="fr-FR" dirty="0" smtClean="0"/>
              <a:t>: RD </a:t>
            </a:r>
            <a:r>
              <a:rPr lang="fr-FR" dirty="0" err="1"/>
              <a:t>proliférante</a:t>
            </a:r>
            <a:r>
              <a:rPr lang="fr-FR" dirty="0"/>
              <a:t> </a:t>
            </a:r>
            <a:endParaRPr lang="fr-FR" dirty="0" smtClean="0"/>
          </a:p>
          <a:p>
            <a:pPr>
              <a:buNone/>
              <a:defRPr/>
            </a:pPr>
            <a:r>
              <a:rPr lang="fr-FR" dirty="0" smtClean="0"/>
              <a:t>(néo vaisseaux </a:t>
            </a:r>
            <a:r>
              <a:rPr lang="fr-FR" dirty="0"/>
              <a:t>,hémorragie intra vitréenne, traction rétinienne, </a:t>
            </a:r>
            <a:endParaRPr lang="fr-FR" dirty="0" smtClean="0"/>
          </a:p>
          <a:p>
            <a:pPr>
              <a:buNone/>
              <a:defRPr/>
            </a:pPr>
            <a:r>
              <a:rPr lang="fr-FR" dirty="0" smtClean="0"/>
              <a:t>décollement</a:t>
            </a:r>
            <a:r>
              <a:rPr lang="fr-FR" dirty="0"/>
              <a:t>)</a:t>
            </a:r>
          </a:p>
          <a:p>
            <a:pPr>
              <a:buNone/>
              <a:defRPr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654159" y="1287657"/>
            <a:ext cx="31345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fr-FR" sz="2800" b="1" dirty="0"/>
              <a:t>Micro-angiopathies</a:t>
            </a:r>
            <a:r>
              <a:rPr lang="fr-FR" b="1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7369791" y="2613220"/>
            <a:ext cx="465388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fr-FR" b="1" dirty="0"/>
              <a:t> </a:t>
            </a:r>
            <a:r>
              <a:rPr lang="fr-FR" sz="2400" dirty="0">
                <a:solidFill>
                  <a:srgbClr val="FF0000"/>
                </a:solidFill>
              </a:rPr>
              <a:t>La </a:t>
            </a:r>
            <a:r>
              <a:rPr lang="fr-FR" sz="2400" dirty="0" err="1" smtClean="0">
                <a:solidFill>
                  <a:srgbClr val="FF0000"/>
                </a:solidFill>
              </a:rPr>
              <a:t>Maculopathie</a:t>
            </a:r>
            <a:endParaRPr lang="fr-FR" sz="2400" dirty="0" smtClean="0">
              <a:solidFill>
                <a:srgbClr val="FF0000"/>
              </a:solidFill>
            </a:endParaRPr>
          </a:p>
          <a:p>
            <a:pPr algn="ctr">
              <a:buNone/>
              <a:defRPr/>
            </a:pPr>
            <a:endParaRPr lang="fr-FR" sz="2400" b="1" dirty="0">
              <a:solidFill>
                <a:srgbClr val="FF0000"/>
              </a:solidFill>
            </a:endParaRPr>
          </a:p>
          <a:p>
            <a:pPr>
              <a:buNone/>
              <a:defRPr/>
            </a:pPr>
            <a:r>
              <a:rPr lang="fr-FR" sz="2400" dirty="0"/>
              <a:t>           Peut se voir à tous les stades.</a:t>
            </a:r>
          </a:p>
          <a:p>
            <a:pPr>
              <a:buNone/>
              <a:defRPr/>
            </a:pPr>
            <a:r>
              <a:rPr lang="fr-FR" sz="2400" dirty="0"/>
              <a:t>                   →ischémique</a:t>
            </a:r>
          </a:p>
          <a:p>
            <a:pPr>
              <a:buNone/>
              <a:defRPr/>
            </a:pPr>
            <a:r>
              <a:rPr lang="fr-FR" sz="2400" dirty="0"/>
              <a:t>                   →œdémateuse focale</a:t>
            </a:r>
          </a:p>
          <a:p>
            <a:pPr>
              <a:buNone/>
              <a:defRPr/>
            </a:pPr>
            <a:r>
              <a:rPr lang="fr-FR" sz="2400" dirty="0"/>
              <a:t>                   →œdémateuse diffuse </a:t>
            </a:r>
            <a:endParaRPr lang="fr-FR" sz="2400" dirty="0" smtClean="0"/>
          </a:p>
          <a:p>
            <a:pPr>
              <a:buNone/>
              <a:defRPr/>
            </a:pPr>
            <a:endParaRPr lang="fr-FR" sz="2400" dirty="0"/>
          </a:p>
          <a:p>
            <a:pPr>
              <a:buNone/>
              <a:defRPr/>
            </a:pPr>
            <a:r>
              <a:rPr lang="fr-FR" sz="2400" dirty="0"/>
              <a:t>   Le Glaucome néo -vasculaire </a:t>
            </a:r>
            <a:endParaRPr lang="fr-FR" sz="2400" dirty="0" smtClean="0"/>
          </a:p>
          <a:p>
            <a:pPr>
              <a:buNone/>
              <a:defRPr/>
            </a:pPr>
            <a:r>
              <a:rPr lang="fr-FR" sz="2400" dirty="0" smtClean="0"/>
              <a:t>   La </a:t>
            </a:r>
            <a:r>
              <a:rPr lang="fr-FR" sz="2400" dirty="0"/>
              <a:t>Cataracte précoce</a:t>
            </a:r>
            <a:r>
              <a:rPr lang="fr-FR" sz="2400" dirty="0" smtClean="0"/>
              <a:t>: 4 à 10%</a:t>
            </a:r>
            <a:endParaRPr lang="fr-FR" sz="2400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7096836" y="2613220"/>
            <a:ext cx="0" cy="391690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0308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Complications </a:t>
            </a:r>
            <a:r>
              <a:rPr lang="fr-FR" altLang="fr-FR" dirty="0">
                <a:solidFill>
                  <a:schemeClr val="accent6">
                    <a:lumMod val="50000"/>
                  </a:schemeClr>
                </a:solidFill>
              </a:rPr>
              <a:t>chroniques :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 smtClean="0">
                <a:solidFill>
                  <a:srgbClr val="FF0000"/>
                </a:solidFill>
              </a:rPr>
              <a:t>Néphropathie diabétique:</a:t>
            </a: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54159" y="1287657"/>
            <a:ext cx="31345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fr-FR" sz="2800" b="1" dirty="0"/>
              <a:t>Micro-angiopathies</a:t>
            </a:r>
            <a:r>
              <a:rPr lang="fr-FR" b="1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2662466"/>
            <a:ext cx="432065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r>
              <a:rPr lang="fr-FR" sz="2400" dirty="0" smtClean="0">
                <a:solidFill>
                  <a:srgbClr val="FF0000"/>
                </a:solidFill>
              </a:rPr>
              <a:t>Fréquences</a:t>
            </a:r>
          </a:p>
          <a:p>
            <a:pPr>
              <a:buNone/>
              <a:defRPr/>
            </a:pPr>
            <a:r>
              <a:rPr lang="fr-FR" sz="2400" dirty="0" smtClean="0"/>
              <a:t>30 </a:t>
            </a:r>
            <a:r>
              <a:rPr lang="fr-FR" sz="2400" dirty="0"/>
              <a:t>à 35% dans </a:t>
            </a:r>
            <a:r>
              <a:rPr lang="fr-FR" sz="2400" dirty="0" smtClean="0"/>
              <a:t>DT1 après </a:t>
            </a:r>
            <a:r>
              <a:rPr lang="fr-FR" sz="2400" dirty="0"/>
              <a:t>20 </a:t>
            </a:r>
            <a:r>
              <a:rPr lang="fr-FR" sz="2400" dirty="0" smtClean="0"/>
              <a:t>ans</a:t>
            </a:r>
          </a:p>
          <a:p>
            <a:pPr>
              <a:buNone/>
              <a:defRPr/>
            </a:pPr>
            <a:endParaRPr lang="fr-FR" sz="2400" dirty="0" smtClean="0"/>
          </a:p>
          <a:p>
            <a:pPr>
              <a:buNone/>
              <a:defRPr/>
            </a:pPr>
            <a:r>
              <a:rPr lang="fr-FR" sz="2400" dirty="0" smtClean="0"/>
              <a:t>10 </a:t>
            </a:r>
            <a:r>
              <a:rPr lang="fr-FR" sz="2400" dirty="0"/>
              <a:t>à 20% dans </a:t>
            </a:r>
            <a:r>
              <a:rPr lang="fr-FR" sz="2400" dirty="0" smtClean="0"/>
              <a:t>DT2</a:t>
            </a:r>
          </a:p>
          <a:p>
            <a:pPr>
              <a:buNone/>
              <a:defRPr/>
            </a:pPr>
            <a:endParaRPr lang="fr-FR" sz="2400" dirty="0"/>
          </a:p>
          <a:p>
            <a:pPr>
              <a:buNone/>
              <a:defRPr/>
            </a:pPr>
            <a:r>
              <a:rPr lang="fr-FR" sz="2400" dirty="0" smtClean="0"/>
              <a:t>1ere </a:t>
            </a:r>
            <a:r>
              <a:rPr lang="fr-FR" sz="2400" dirty="0"/>
              <a:t>cause </a:t>
            </a:r>
            <a:r>
              <a:rPr lang="fr-FR" sz="2400" dirty="0" smtClean="0"/>
              <a:t>IR</a:t>
            </a:r>
          </a:p>
          <a:p>
            <a:pPr>
              <a:buNone/>
              <a:defRPr/>
            </a:pPr>
            <a:endParaRPr lang="fr-FR" sz="2400" dirty="0" smtClean="0"/>
          </a:p>
          <a:p>
            <a:pPr>
              <a:buNone/>
              <a:defRPr/>
            </a:pPr>
            <a:r>
              <a:rPr lang="fr-FR" sz="2400" dirty="0" smtClean="0"/>
              <a:t>30</a:t>
            </a:r>
            <a:r>
              <a:rPr lang="fr-FR" sz="2400" dirty="0"/>
              <a:t>% des  </a:t>
            </a:r>
            <a:r>
              <a:rPr lang="fr-FR" sz="2400" dirty="0" smtClean="0"/>
              <a:t>dialysés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6705599" y="2662466"/>
            <a:ext cx="548640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r>
              <a:rPr lang="fr-FR" sz="2400" dirty="0">
                <a:solidFill>
                  <a:srgbClr val="FF0000"/>
                </a:solidFill>
              </a:rPr>
              <a:t>Les FDR </a:t>
            </a:r>
            <a:endParaRPr lang="fr-FR" sz="2400" dirty="0" smtClean="0">
              <a:solidFill>
                <a:srgbClr val="FF0000"/>
              </a:solidFill>
            </a:endParaRPr>
          </a:p>
          <a:p>
            <a:pPr algn="ctr">
              <a:buNone/>
              <a:defRPr/>
            </a:pPr>
            <a:endParaRPr lang="fr-FR" sz="2400" dirty="0" smtClean="0">
              <a:solidFill>
                <a:srgbClr val="FF0000"/>
              </a:solidFill>
            </a:endParaRPr>
          </a:p>
          <a:p>
            <a:pPr>
              <a:buNone/>
              <a:defRPr/>
            </a:pPr>
            <a:r>
              <a:rPr lang="fr-FR" sz="2400" dirty="0"/>
              <a:t>L</a:t>
            </a:r>
            <a:r>
              <a:rPr lang="fr-FR" sz="2400" dirty="0" smtClean="0"/>
              <a:t>a </a:t>
            </a:r>
            <a:r>
              <a:rPr lang="fr-FR" sz="2400" dirty="0"/>
              <a:t>durée d’exposition à  </a:t>
            </a:r>
            <a:r>
              <a:rPr lang="fr-FR" sz="2400" dirty="0" smtClean="0"/>
              <a:t>l’hyperglycémie</a:t>
            </a:r>
          </a:p>
          <a:p>
            <a:pPr>
              <a:buNone/>
              <a:defRPr/>
            </a:pPr>
            <a:endParaRPr lang="fr-FR" sz="2400" dirty="0" smtClean="0"/>
          </a:p>
          <a:p>
            <a:pPr>
              <a:buNone/>
              <a:defRPr/>
            </a:pPr>
            <a:r>
              <a:rPr lang="fr-FR" sz="2400" dirty="0" smtClean="0"/>
              <a:t>L’HTA</a:t>
            </a:r>
          </a:p>
          <a:p>
            <a:pPr>
              <a:buNone/>
              <a:defRPr/>
            </a:pPr>
            <a:endParaRPr lang="fr-FR" sz="2400" dirty="0" smtClean="0"/>
          </a:p>
          <a:p>
            <a:pPr>
              <a:buNone/>
              <a:defRPr/>
            </a:pPr>
            <a:r>
              <a:rPr lang="fr-FR" sz="2400" dirty="0" smtClean="0"/>
              <a:t>L’hormone</a:t>
            </a:r>
            <a:r>
              <a:rPr lang="fr-FR" sz="2400" dirty="0"/>
              <a:t>: l’angiotensine</a:t>
            </a:r>
          </a:p>
        </p:txBody>
      </p:sp>
      <p:cxnSp>
        <p:nvCxnSpPr>
          <p:cNvPr id="7" name="Connecteur droit 6"/>
          <p:cNvCxnSpPr/>
          <p:nvPr/>
        </p:nvCxnSpPr>
        <p:spPr>
          <a:xfrm>
            <a:off x="5800298" y="2662466"/>
            <a:ext cx="0" cy="391690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1268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05218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Complications </a:t>
            </a:r>
            <a:r>
              <a:rPr lang="fr-FR" altLang="fr-FR" dirty="0">
                <a:solidFill>
                  <a:schemeClr val="accent6">
                    <a:lumMod val="50000"/>
                  </a:schemeClr>
                </a:solidFill>
              </a:rPr>
              <a:t>chroniques :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8174" y="1904052"/>
            <a:ext cx="10821537" cy="4779891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fr-FR" sz="3300" dirty="0" smtClean="0">
                <a:solidFill>
                  <a:srgbClr val="FF0000"/>
                </a:solidFill>
              </a:rPr>
              <a:t>Classification </a:t>
            </a:r>
            <a:r>
              <a:rPr lang="fr-FR" sz="3300" dirty="0">
                <a:solidFill>
                  <a:srgbClr val="FF0000"/>
                </a:solidFill>
              </a:rPr>
              <a:t>de MOGENSEN </a:t>
            </a:r>
          </a:p>
          <a:p>
            <a:pPr>
              <a:buNone/>
              <a:defRPr/>
            </a:pPr>
            <a:r>
              <a:rPr lang="fr-FR" sz="3300" dirty="0"/>
              <a:t>  </a:t>
            </a:r>
            <a:r>
              <a:rPr lang="fr-FR" sz="3300" dirty="0" smtClean="0"/>
              <a:t>*</a:t>
            </a:r>
            <a:r>
              <a:rPr lang="fr-FR" sz="3300" dirty="0"/>
              <a:t>Stade 1:Néphropathie fonctionnelle </a:t>
            </a:r>
            <a:r>
              <a:rPr lang="fr-FR" sz="3300" dirty="0" smtClean="0"/>
              <a:t>: EUA </a:t>
            </a:r>
            <a:r>
              <a:rPr lang="fr-FR" sz="3300" dirty="0"/>
              <a:t>normale (&lt;30mg/24h), TA normale </a:t>
            </a:r>
            <a:endParaRPr lang="fr-FR" sz="3300" dirty="0" smtClean="0"/>
          </a:p>
          <a:p>
            <a:pPr>
              <a:buNone/>
              <a:defRPr/>
            </a:pPr>
            <a:r>
              <a:rPr lang="fr-FR" sz="3300" dirty="0" smtClean="0"/>
              <a:t>   </a:t>
            </a:r>
            <a:endParaRPr lang="fr-FR" sz="3300" dirty="0"/>
          </a:p>
          <a:p>
            <a:pPr>
              <a:buNone/>
              <a:defRPr/>
            </a:pPr>
            <a:r>
              <a:rPr lang="fr-FR" sz="3300" dirty="0"/>
              <a:t>  </a:t>
            </a:r>
            <a:r>
              <a:rPr lang="fr-FR" sz="3300" dirty="0" smtClean="0"/>
              <a:t>* </a:t>
            </a:r>
            <a:r>
              <a:rPr lang="fr-FR" sz="3300" dirty="0"/>
              <a:t>Stade 2:Néphropathie silencieuse (latente) EUA normale ou élevée à l’effort ,TA normale</a:t>
            </a:r>
          </a:p>
          <a:p>
            <a:pPr>
              <a:buNone/>
              <a:defRPr/>
            </a:pPr>
            <a:r>
              <a:rPr lang="fr-FR" sz="3300" dirty="0"/>
              <a:t>      </a:t>
            </a:r>
            <a:endParaRPr lang="fr-FR" sz="3300" dirty="0" smtClean="0"/>
          </a:p>
          <a:p>
            <a:pPr>
              <a:buNone/>
              <a:defRPr/>
            </a:pPr>
            <a:r>
              <a:rPr lang="fr-FR" sz="3300" dirty="0"/>
              <a:t> </a:t>
            </a:r>
            <a:r>
              <a:rPr lang="fr-FR" sz="3300" dirty="0" smtClean="0"/>
              <a:t> </a:t>
            </a:r>
            <a:r>
              <a:rPr lang="fr-FR" sz="3300" dirty="0"/>
              <a:t>* Stade 3: Néphropathie débutante (</a:t>
            </a:r>
            <a:r>
              <a:rPr lang="fr-FR" sz="3300" dirty="0" err="1"/>
              <a:t>incipiens</a:t>
            </a:r>
            <a:r>
              <a:rPr lang="fr-FR" sz="3300" dirty="0" smtClean="0"/>
              <a:t>),</a:t>
            </a:r>
          </a:p>
          <a:p>
            <a:pPr>
              <a:buNone/>
              <a:defRPr/>
            </a:pPr>
            <a:r>
              <a:rPr lang="fr-FR" sz="3300" dirty="0" smtClean="0"/>
              <a:t>                 présence </a:t>
            </a:r>
            <a:r>
              <a:rPr lang="fr-FR" sz="3300" dirty="0"/>
              <a:t>d’une micro </a:t>
            </a:r>
            <a:r>
              <a:rPr lang="fr-FR" sz="3300" dirty="0" smtClean="0"/>
              <a:t>protéinurie </a:t>
            </a:r>
            <a:r>
              <a:rPr lang="fr-FR" sz="3300" dirty="0"/>
              <a:t>permanente: EUA 30-300mg/24h, TA normale ou élevée. </a:t>
            </a:r>
          </a:p>
          <a:p>
            <a:pPr>
              <a:buNone/>
              <a:defRPr/>
            </a:pPr>
            <a:endParaRPr lang="fr-FR" sz="3300" dirty="0" smtClean="0"/>
          </a:p>
          <a:p>
            <a:pPr>
              <a:buNone/>
              <a:defRPr/>
            </a:pPr>
            <a:r>
              <a:rPr lang="fr-FR" sz="3300" dirty="0"/>
              <a:t> </a:t>
            </a:r>
            <a:r>
              <a:rPr lang="fr-FR" sz="3300" dirty="0" smtClean="0"/>
              <a:t> *</a:t>
            </a:r>
            <a:r>
              <a:rPr lang="fr-FR" sz="3300" dirty="0"/>
              <a:t>Stade 4:Néphropathie avérée (après 15 ans d’évolution</a:t>
            </a:r>
            <a:r>
              <a:rPr lang="fr-FR" sz="3300" dirty="0" smtClean="0"/>
              <a:t>):</a:t>
            </a:r>
          </a:p>
          <a:p>
            <a:pPr>
              <a:buNone/>
              <a:defRPr/>
            </a:pPr>
            <a:r>
              <a:rPr lang="fr-FR" sz="3300" dirty="0" smtClean="0"/>
              <a:t>                EUA&gt;300mg/24h </a:t>
            </a:r>
            <a:r>
              <a:rPr lang="fr-FR" sz="3300" dirty="0"/>
              <a:t>→macro protéinurie →syndrome néphrotique, HTA  et Rétinopathie    </a:t>
            </a:r>
          </a:p>
          <a:p>
            <a:pPr>
              <a:buNone/>
              <a:defRPr/>
            </a:pPr>
            <a:r>
              <a:rPr lang="fr-FR" sz="3300" dirty="0"/>
              <a:t>      </a:t>
            </a:r>
            <a:endParaRPr lang="fr-FR" sz="3300" dirty="0" smtClean="0"/>
          </a:p>
          <a:p>
            <a:pPr>
              <a:buNone/>
              <a:defRPr/>
            </a:pPr>
            <a:r>
              <a:rPr lang="fr-FR" sz="3300" dirty="0"/>
              <a:t> </a:t>
            </a:r>
            <a:r>
              <a:rPr lang="fr-FR" sz="3300" dirty="0" smtClean="0"/>
              <a:t> * </a:t>
            </a:r>
            <a:r>
              <a:rPr lang="fr-FR" sz="3300" dirty="0"/>
              <a:t>Stade 5:Insuffisance Rénale Terminale HTA constante ,↓Filtration Glomérulaire</a:t>
            </a:r>
          </a:p>
          <a:p>
            <a:pPr>
              <a:buNone/>
              <a:defRPr/>
            </a:pPr>
            <a:r>
              <a:rPr lang="fr-FR" sz="3300" dirty="0"/>
              <a:t> </a:t>
            </a:r>
            <a:r>
              <a:rPr lang="fr-FR" sz="3300" dirty="0" smtClean="0"/>
              <a:t>                       Dialyse </a:t>
            </a:r>
            <a:r>
              <a:rPr lang="fr-FR" sz="3300" dirty="0"/>
              <a:t>nécessaire</a:t>
            </a:r>
          </a:p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640511" y="919167"/>
            <a:ext cx="31345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fr-FR" sz="2800" b="1" dirty="0"/>
              <a:t>Micro-angiopathies</a:t>
            </a:r>
            <a:r>
              <a:rPr lang="fr-FR" b="1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09853" y="1266884"/>
            <a:ext cx="36905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sz="2400" dirty="0">
                <a:solidFill>
                  <a:srgbClr val="FF0000"/>
                </a:solidFill>
              </a:rPr>
              <a:t>Néphropathie diabétique:</a:t>
            </a:r>
          </a:p>
        </p:txBody>
      </p:sp>
    </p:spTree>
    <p:extLst>
      <p:ext uri="{BB962C8B-B14F-4D97-AF65-F5344CB8AC3E}">
        <p14:creationId xmlns:p14="http://schemas.microsoft.com/office/powerpoint/2010/main" xmlns="" val="343106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4144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Complications </a:t>
            </a:r>
            <a:r>
              <a:rPr lang="fr-FR" altLang="fr-FR" dirty="0">
                <a:solidFill>
                  <a:schemeClr val="accent6">
                    <a:lumMod val="50000"/>
                  </a:schemeClr>
                </a:solidFill>
              </a:rPr>
              <a:t>chroniques :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06110"/>
            <a:ext cx="11185477" cy="404995"/>
          </a:xfrm>
        </p:spPr>
        <p:txBody>
          <a:bodyPr>
            <a:noAutofit/>
          </a:bodyPr>
          <a:lstStyle/>
          <a:p>
            <a:pPr>
              <a:buNone/>
              <a:defRPr/>
            </a:pPr>
            <a:r>
              <a:rPr lang="fr-FR" sz="2400" dirty="0"/>
              <a:t>→ </a:t>
            </a:r>
            <a:r>
              <a:rPr lang="fr-FR" sz="2400" dirty="0" smtClean="0"/>
              <a:t>10</a:t>
            </a:r>
            <a:r>
              <a:rPr lang="fr-FR" sz="2400" dirty="0"/>
              <a:t>% à la découverte du </a:t>
            </a:r>
            <a:r>
              <a:rPr lang="fr-FR" sz="2400" dirty="0" smtClean="0"/>
              <a:t>diabète                     →</a:t>
            </a:r>
            <a:r>
              <a:rPr lang="fr-FR" sz="2400" dirty="0"/>
              <a:t>50% au bout de 25 ans</a:t>
            </a:r>
            <a:r>
              <a:rPr lang="fr-FR" sz="2400" dirty="0" smtClean="0"/>
              <a:t>.</a:t>
            </a:r>
            <a:endParaRPr lang="fr-FR" sz="2400" dirty="0"/>
          </a:p>
        </p:txBody>
      </p:sp>
      <p:sp>
        <p:nvSpPr>
          <p:cNvPr id="4" name="Rectangle 3"/>
          <p:cNvSpPr/>
          <p:nvPr/>
        </p:nvSpPr>
        <p:spPr>
          <a:xfrm>
            <a:off x="4640512" y="641445"/>
            <a:ext cx="31345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fr-FR" sz="2800" b="1" dirty="0"/>
              <a:t>Micro-angiopathies</a:t>
            </a:r>
            <a:r>
              <a:rPr lang="fr-FR" b="1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311230" y="1164665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fr-FR" sz="2800" dirty="0" smtClean="0">
                <a:solidFill>
                  <a:srgbClr val="FF0000"/>
                </a:solidFill>
              </a:rPr>
              <a:t>Neuropathie diabétique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8573" y="2775605"/>
            <a:ext cx="445826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r>
              <a:rPr lang="fr-FR" sz="2000" dirty="0">
                <a:solidFill>
                  <a:srgbClr val="FF0000"/>
                </a:solidFill>
              </a:rPr>
              <a:t>La Poly neuropathie: </a:t>
            </a:r>
            <a:endParaRPr lang="fr-FR" sz="2000" dirty="0" smtClean="0">
              <a:solidFill>
                <a:srgbClr val="FF0000"/>
              </a:solidFill>
            </a:endParaRPr>
          </a:p>
          <a:p>
            <a:pPr algn="ctr">
              <a:buNone/>
              <a:defRPr/>
            </a:pPr>
            <a:endParaRPr lang="fr-FR" sz="2000" dirty="0" smtClean="0"/>
          </a:p>
          <a:p>
            <a:pPr>
              <a:buNone/>
              <a:defRPr/>
            </a:pPr>
            <a:r>
              <a:rPr lang="fr-FR" sz="2000" dirty="0" smtClean="0"/>
              <a:t>**Très fréquente: sensitive</a:t>
            </a:r>
            <a:r>
              <a:rPr lang="fr-FR" sz="2000" dirty="0"/>
              <a:t>, et/ou </a:t>
            </a:r>
            <a:r>
              <a:rPr lang="fr-FR" sz="2000" dirty="0" smtClean="0"/>
              <a:t>motrice</a:t>
            </a:r>
          </a:p>
          <a:p>
            <a:pPr>
              <a:buNone/>
              <a:defRPr/>
            </a:pPr>
            <a:endParaRPr lang="fr-FR" sz="2000" dirty="0" smtClean="0"/>
          </a:p>
          <a:p>
            <a:pPr>
              <a:buNone/>
              <a:defRPr/>
            </a:pPr>
            <a:r>
              <a:rPr lang="fr-FR" sz="2000" dirty="0" smtClean="0"/>
              <a:t>**Distale </a:t>
            </a:r>
            <a:r>
              <a:rPr lang="fr-FR" sz="2000" dirty="0"/>
              <a:t>en </a:t>
            </a:r>
            <a:r>
              <a:rPr lang="fr-FR" sz="2000" dirty="0" smtClean="0"/>
              <a:t>chaussettes: </a:t>
            </a:r>
            <a:r>
              <a:rPr lang="fr-FR" sz="2000" dirty="0"/>
              <a:t>à type de </a:t>
            </a:r>
            <a:endParaRPr lang="fr-FR" sz="2000" dirty="0" smtClean="0"/>
          </a:p>
          <a:p>
            <a:pPr>
              <a:buNone/>
              <a:defRPr/>
            </a:pPr>
            <a:r>
              <a:rPr lang="fr-FR" sz="2000" dirty="0"/>
              <a:t> </a:t>
            </a:r>
            <a:r>
              <a:rPr lang="fr-FR" sz="2000" dirty="0" smtClean="0"/>
              <a:t>                  Paresthésies</a:t>
            </a:r>
            <a:r>
              <a:rPr lang="fr-FR" sz="2000" dirty="0"/>
              <a:t>, </a:t>
            </a:r>
            <a:endParaRPr lang="fr-FR" sz="2000" dirty="0" smtClean="0"/>
          </a:p>
          <a:p>
            <a:pPr>
              <a:buNone/>
              <a:defRPr/>
            </a:pPr>
            <a:r>
              <a:rPr lang="fr-FR" sz="2000" dirty="0"/>
              <a:t> </a:t>
            </a:r>
            <a:r>
              <a:rPr lang="fr-FR" sz="2000" dirty="0" smtClean="0"/>
              <a:t>                  Douleurs</a:t>
            </a:r>
            <a:r>
              <a:rPr lang="fr-FR" sz="2000" dirty="0"/>
              <a:t>, </a:t>
            </a:r>
            <a:endParaRPr lang="fr-FR" sz="2000" dirty="0" smtClean="0"/>
          </a:p>
          <a:p>
            <a:pPr>
              <a:buNone/>
              <a:defRPr/>
            </a:pPr>
            <a:r>
              <a:rPr lang="fr-FR" sz="2000" dirty="0"/>
              <a:t> </a:t>
            </a:r>
            <a:r>
              <a:rPr lang="fr-FR" sz="2000" dirty="0" smtClean="0"/>
              <a:t>                  Abolition </a:t>
            </a:r>
            <a:r>
              <a:rPr lang="fr-FR" sz="2000" dirty="0"/>
              <a:t>des reflexes, </a:t>
            </a:r>
            <a:endParaRPr lang="fr-FR" sz="2000" dirty="0" smtClean="0"/>
          </a:p>
          <a:p>
            <a:pPr>
              <a:buNone/>
              <a:defRPr/>
            </a:pPr>
            <a:r>
              <a:rPr lang="fr-FR" sz="2000" dirty="0"/>
              <a:t> </a:t>
            </a:r>
            <a:r>
              <a:rPr lang="fr-FR" sz="2000" dirty="0" smtClean="0"/>
              <a:t>                  Hypoesthésie</a:t>
            </a:r>
            <a:endParaRPr lang="fr-FR" sz="2000" dirty="0"/>
          </a:p>
        </p:txBody>
      </p:sp>
      <p:sp>
        <p:nvSpPr>
          <p:cNvPr id="7" name="Rectangle 6"/>
          <p:cNvSpPr/>
          <p:nvPr/>
        </p:nvSpPr>
        <p:spPr>
          <a:xfrm>
            <a:off x="5131558" y="2775605"/>
            <a:ext cx="70604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r>
              <a:rPr lang="fr-FR" sz="2000" dirty="0">
                <a:solidFill>
                  <a:srgbClr val="FF0000"/>
                </a:solidFill>
              </a:rPr>
              <a:t>La Mono neuropathie:</a:t>
            </a:r>
          </a:p>
          <a:p>
            <a:pPr>
              <a:buNone/>
              <a:defRPr/>
            </a:pPr>
            <a:r>
              <a:rPr lang="fr-FR" sz="2000" dirty="0"/>
              <a:t>        </a:t>
            </a:r>
            <a:endParaRPr lang="fr-FR" sz="2000" dirty="0" smtClean="0"/>
          </a:p>
          <a:p>
            <a:pPr>
              <a:buNone/>
              <a:defRPr/>
            </a:pPr>
            <a:r>
              <a:rPr lang="fr-FR" sz="2000" dirty="0" smtClean="0"/>
              <a:t>**</a:t>
            </a:r>
            <a:r>
              <a:rPr lang="fr-FR" sz="2000" dirty="0"/>
              <a:t>Unique ou </a:t>
            </a:r>
            <a:r>
              <a:rPr lang="fr-FR" sz="2000" dirty="0" smtClean="0"/>
              <a:t>multiple: Début </a:t>
            </a:r>
            <a:r>
              <a:rPr lang="fr-FR" sz="2000" dirty="0"/>
              <a:t>brutal, signes   moteurs  </a:t>
            </a:r>
            <a:r>
              <a:rPr lang="fr-FR" sz="2000" dirty="0" smtClean="0"/>
              <a:t>déficitaires</a:t>
            </a:r>
            <a:r>
              <a:rPr lang="fr-FR" sz="2000" dirty="0"/>
              <a:t>, </a:t>
            </a:r>
            <a:r>
              <a:rPr lang="fr-FR" sz="2000" dirty="0" smtClean="0"/>
              <a:t>              </a:t>
            </a:r>
          </a:p>
          <a:p>
            <a:pPr>
              <a:buNone/>
              <a:defRPr/>
            </a:pPr>
            <a:r>
              <a:rPr lang="fr-FR" sz="2000" dirty="0"/>
              <a:t> </a:t>
            </a:r>
            <a:r>
              <a:rPr lang="fr-FR" sz="2000" dirty="0" smtClean="0"/>
              <a:t>                                       douleurs </a:t>
            </a:r>
            <a:r>
              <a:rPr lang="fr-FR" sz="2000" dirty="0"/>
              <a:t>nocturnes.</a:t>
            </a:r>
          </a:p>
          <a:p>
            <a:pPr>
              <a:buNone/>
              <a:defRPr/>
            </a:pPr>
            <a:r>
              <a:rPr lang="fr-FR" sz="2000" dirty="0"/>
              <a:t>        </a:t>
            </a:r>
            <a:endParaRPr lang="fr-FR" sz="2000" dirty="0" smtClean="0"/>
          </a:p>
          <a:p>
            <a:pPr>
              <a:buNone/>
              <a:defRPr/>
            </a:pPr>
            <a:r>
              <a:rPr lang="fr-FR" sz="2000" dirty="0" smtClean="0"/>
              <a:t> </a:t>
            </a:r>
            <a:r>
              <a:rPr lang="fr-FR" sz="2000" dirty="0"/>
              <a:t>**Nerf crural, fémoro-cutané, nerfs oculaires(III,IV,VI)</a:t>
            </a:r>
          </a:p>
          <a:p>
            <a:pPr>
              <a:buNone/>
              <a:defRPr/>
            </a:pPr>
            <a:r>
              <a:rPr lang="fr-FR" sz="2000" dirty="0"/>
              <a:t>          </a:t>
            </a:r>
            <a:endParaRPr lang="fr-FR" sz="2000" dirty="0" smtClean="0"/>
          </a:p>
          <a:p>
            <a:pPr>
              <a:buNone/>
              <a:defRPr/>
            </a:pPr>
            <a:r>
              <a:rPr lang="fr-FR" sz="2000" dirty="0" smtClean="0"/>
              <a:t>**</a:t>
            </a:r>
            <a:r>
              <a:rPr lang="fr-FR" sz="2000" dirty="0" err="1" smtClean="0"/>
              <a:t>Radiculopathie</a:t>
            </a:r>
            <a:r>
              <a:rPr lang="fr-FR" sz="2000" dirty="0" smtClean="0"/>
              <a:t> →</a:t>
            </a:r>
            <a:r>
              <a:rPr lang="fr-FR" sz="2000" dirty="0"/>
              <a:t>douleurs thoraco abdominales                       </a:t>
            </a:r>
          </a:p>
          <a:p>
            <a:pPr>
              <a:buNone/>
              <a:defRPr/>
            </a:pPr>
            <a:r>
              <a:rPr lang="fr-FR" sz="2000" dirty="0"/>
              <a:t>          </a:t>
            </a:r>
            <a:endParaRPr lang="fr-FR" sz="2000" dirty="0" smtClean="0"/>
          </a:p>
          <a:p>
            <a:pPr>
              <a:buNone/>
              <a:defRPr/>
            </a:pPr>
            <a:r>
              <a:rPr lang="fr-FR" sz="2000" dirty="0" smtClean="0"/>
              <a:t>**</a:t>
            </a:r>
            <a:r>
              <a:rPr lang="fr-FR" sz="2000" dirty="0"/>
              <a:t>Atteinte du nerf médian dans le canal carpien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4817659" y="2565778"/>
            <a:ext cx="109183" cy="3930556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9874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41696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Complications </a:t>
            </a:r>
            <a:r>
              <a:rPr lang="fr-FR" altLang="fr-FR" dirty="0">
                <a:solidFill>
                  <a:schemeClr val="accent6">
                    <a:lumMod val="50000"/>
                  </a:schemeClr>
                </a:solidFill>
              </a:rPr>
              <a:t>chroniques :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925933"/>
            <a:ext cx="10515600" cy="4351338"/>
          </a:xfrm>
        </p:spPr>
        <p:txBody>
          <a:bodyPr/>
          <a:lstStyle/>
          <a:p>
            <a:pPr algn="ctr">
              <a:buNone/>
              <a:defRPr/>
            </a:pPr>
            <a:r>
              <a:rPr lang="fr-FR" dirty="0">
                <a:solidFill>
                  <a:srgbClr val="FF0000"/>
                </a:solidFill>
              </a:rPr>
              <a:t>La Neuropathie Végétative: </a:t>
            </a:r>
          </a:p>
          <a:p>
            <a:pPr>
              <a:buNone/>
              <a:defRPr/>
            </a:pPr>
            <a:r>
              <a:rPr lang="fr-FR" dirty="0"/>
              <a:t>        Fluctuation </a:t>
            </a:r>
            <a:r>
              <a:rPr lang="fr-FR" dirty="0" smtClean="0"/>
              <a:t>tensionnelle</a:t>
            </a:r>
            <a:endParaRPr lang="fr-FR" dirty="0"/>
          </a:p>
          <a:p>
            <a:pPr>
              <a:buNone/>
              <a:defRPr/>
            </a:pPr>
            <a:r>
              <a:rPr lang="fr-FR" dirty="0"/>
              <a:t>        Hypotension orthostatique</a:t>
            </a:r>
          </a:p>
          <a:p>
            <a:pPr>
              <a:buNone/>
              <a:defRPr/>
            </a:pPr>
            <a:r>
              <a:rPr lang="fr-FR" dirty="0"/>
              <a:t>        </a:t>
            </a:r>
            <a:r>
              <a:rPr lang="fr-FR" dirty="0" err="1"/>
              <a:t>Anhydrose</a:t>
            </a:r>
            <a:r>
              <a:rPr lang="fr-FR" dirty="0"/>
              <a:t> ou crise sudorale profuse</a:t>
            </a:r>
          </a:p>
          <a:p>
            <a:pPr>
              <a:buNone/>
              <a:defRPr/>
            </a:pPr>
            <a:r>
              <a:rPr lang="fr-FR" dirty="0"/>
              <a:t>        Une éjaculation rétrograde </a:t>
            </a:r>
          </a:p>
          <a:p>
            <a:pPr>
              <a:buNone/>
              <a:defRPr/>
            </a:pPr>
            <a:r>
              <a:rPr lang="fr-FR" dirty="0"/>
              <a:t>        Une atteinte </a:t>
            </a:r>
            <a:r>
              <a:rPr lang="fr-FR" dirty="0" smtClean="0"/>
              <a:t>vésicale (</a:t>
            </a:r>
            <a:r>
              <a:rPr lang="fr-FR" dirty="0"/>
              <a:t>faiblesse du jet urinaire, rétention d’urine)</a:t>
            </a:r>
          </a:p>
          <a:p>
            <a:pPr>
              <a:buNone/>
              <a:defRPr/>
            </a:pPr>
            <a:r>
              <a:rPr lang="fr-FR" dirty="0"/>
              <a:t>         Une dysfonction érectile</a:t>
            </a:r>
          </a:p>
          <a:p>
            <a:pPr>
              <a:buNone/>
              <a:defRPr/>
            </a:pPr>
            <a:r>
              <a:rPr lang="fr-FR" dirty="0"/>
              <a:t>         Une </a:t>
            </a:r>
            <a:r>
              <a:rPr lang="fr-FR" dirty="0" err="1"/>
              <a:t>gastroparesie</a:t>
            </a:r>
            <a:r>
              <a:rPr lang="fr-FR" dirty="0"/>
              <a:t>, une diarrhée motrice</a:t>
            </a:r>
          </a:p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640511" y="941697"/>
            <a:ext cx="31345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fr-FR" sz="2800" b="1" dirty="0"/>
              <a:t>Micro-angiopathies</a:t>
            </a:r>
            <a:r>
              <a:rPr lang="fr-FR" b="1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311230" y="1164665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fr-FR" sz="2800" dirty="0" smtClean="0">
                <a:solidFill>
                  <a:srgbClr val="FF0000"/>
                </a:solidFill>
              </a:rPr>
              <a:t>Neuropathie diabétique</a:t>
            </a:r>
            <a:endParaRPr lang="fr-F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931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64275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Complications </a:t>
            </a:r>
            <a:r>
              <a:rPr lang="fr-FR" altLang="fr-FR" dirty="0">
                <a:solidFill>
                  <a:schemeClr val="accent6">
                    <a:lumMod val="50000"/>
                  </a:schemeClr>
                </a:solidFill>
              </a:rPr>
              <a:t>chroniques :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altLang="fr-FR" dirty="0" smtClean="0"/>
          </a:p>
          <a:p>
            <a:r>
              <a:rPr lang="fr-FR" altLang="fr-FR" dirty="0" smtClean="0"/>
              <a:t>L’atteinte </a:t>
            </a:r>
            <a:r>
              <a:rPr lang="fr-FR" altLang="fr-FR" dirty="0"/>
              <a:t>coronarienne</a:t>
            </a:r>
          </a:p>
          <a:p>
            <a:endParaRPr lang="fr-FR" altLang="fr-FR" dirty="0"/>
          </a:p>
          <a:p>
            <a:r>
              <a:rPr lang="fr-FR" altLang="fr-FR" dirty="0"/>
              <a:t>L’artériopathie des membres inférieurs</a:t>
            </a:r>
          </a:p>
          <a:p>
            <a:endParaRPr lang="fr-FR" altLang="fr-FR" dirty="0"/>
          </a:p>
          <a:p>
            <a:r>
              <a:rPr lang="fr-FR" altLang="fr-FR" dirty="0"/>
              <a:t>L’artériopathie cérébrale</a:t>
            </a:r>
          </a:p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695103" y="771730"/>
            <a:ext cx="31954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fr-FR" altLang="fr-FR" sz="2800" b="1" dirty="0"/>
              <a:t>Macro </a:t>
            </a:r>
            <a:r>
              <a:rPr lang="fr-FR" altLang="fr-FR" sz="2800" b="1" dirty="0" smtClean="0"/>
              <a:t>angiopathies</a:t>
            </a:r>
            <a:r>
              <a:rPr lang="fr-FR" b="1" dirty="0" smtClean="0"/>
              <a:t> 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xmlns="" val="384129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36979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Complications </a:t>
            </a:r>
            <a:r>
              <a:rPr lang="fr-FR" altLang="fr-FR" dirty="0">
                <a:solidFill>
                  <a:schemeClr val="accent6">
                    <a:lumMod val="50000"/>
                  </a:schemeClr>
                </a:solidFill>
              </a:rPr>
              <a:t>chroniques :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fr-FR" dirty="0" smtClean="0">
                <a:solidFill>
                  <a:srgbClr val="FF0000"/>
                </a:solidFill>
              </a:rPr>
              <a:t>Atteinte </a:t>
            </a:r>
            <a:r>
              <a:rPr lang="fr-FR" dirty="0">
                <a:solidFill>
                  <a:srgbClr val="FF0000"/>
                </a:solidFill>
              </a:rPr>
              <a:t>des </a:t>
            </a:r>
            <a:r>
              <a:rPr lang="fr-FR" dirty="0" smtClean="0">
                <a:solidFill>
                  <a:srgbClr val="FF0000"/>
                </a:solidFill>
              </a:rPr>
              <a:t>coronaires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fr-FR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fr-FR" dirty="0"/>
              <a:t>Cardiopathie ischémique silencieuse</a:t>
            </a:r>
          </a:p>
          <a:p>
            <a:pPr>
              <a:defRPr/>
            </a:pPr>
            <a:r>
              <a:rPr lang="fr-FR" dirty="0"/>
              <a:t>2/3 des diabétiques :mortalité par IDM</a:t>
            </a:r>
          </a:p>
          <a:p>
            <a:pPr>
              <a:defRPr/>
            </a:pPr>
            <a:r>
              <a:rPr lang="fr-FR" dirty="0"/>
              <a:t>Symptomatologie  thoracique atypique</a:t>
            </a:r>
          </a:p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654159" y="758082"/>
            <a:ext cx="31954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fr-FR" altLang="fr-FR" sz="2800" b="1" dirty="0"/>
              <a:t>Macro </a:t>
            </a:r>
            <a:r>
              <a:rPr lang="fr-FR" altLang="fr-FR" sz="2800" b="1" dirty="0" smtClean="0"/>
              <a:t>angiopathies</a:t>
            </a:r>
            <a:r>
              <a:rPr lang="fr-FR" b="1" dirty="0" smtClean="0"/>
              <a:t> 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xmlns="" val="338508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36979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Complications </a:t>
            </a:r>
            <a:r>
              <a:rPr lang="fr-FR" altLang="fr-FR" dirty="0">
                <a:solidFill>
                  <a:schemeClr val="accent6">
                    <a:lumMod val="50000"/>
                  </a:schemeClr>
                </a:solidFill>
              </a:rPr>
              <a:t>chroniques :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fr-FR" dirty="0" smtClean="0">
                <a:solidFill>
                  <a:srgbClr val="FF0000"/>
                </a:solidFill>
              </a:rPr>
              <a:t>Atteintes cérébrales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  <a:defRPr/>
            </a:pPr>
            <a:r>
              <a:rPr lang="fr-FR" dirty="0"/>
              <a:t>Par athérosclérose des vaisseaux du cou (carotides, vertébrales) </a:t>
            </a:r>
          </a:p>
          <a:p>
            <a:pPr>
              <a:buNone/>
              <a:defRPr/>
            </a:pPr>
            <a:endParaRPr lang="fr-FR" b="1" dirty="0" smtClean="0"/>
          </a:p>
          <a:p>
            <a:pPr>
              <a:buNone/>
              <a:defRPr/>
            </a:pPr>
            <a:r>
              <a:rPr lang="fr-FR" dirty="0"/>
              <a:t>I</a:t>
            </a:r>
            <a:r>
              <a:rPr lang="fr-FR" dirty="0" smtClean="0"/>
              <a:t>l </a:t>
            </a:r>
            <a:r>
              <a:rPr lang="fr-FR" dirty="0"/>
              <a:t>s’agit d’AVC plus </a:t>
            </a:r>
            <a:r>
              <a:rPr lang="fr-FR" b="1" dirty="0">
                <a:solidFill>
                  <a:srgbClr val="FFC000"/>
                </a:solidFill>
              </a:rPr>
              <a:t>ischémique</a:t>
            </a:r>
            <a:r>
              <a:rPr lang="fr-FR" b="1" dirty="0"/>
              <a:t> </a:t>
            </a:r>
            <a:r>
              <a:rPr lang="fr-FR" dirty="0"/>
              <a:t>que hémorragique</a:t>
            </a:r>
          </a:p>
          <a:p>
            <a:pPr>
              <a:buNone/>
              <a:defRPr/>
            </a:pPr>
            <a:endParaRPr lang="fr-FR" b="1" dirty="0" smtClean="0"/>
          </a:p>
          <a:p>
            <a:pPr>
              <a:buNone/>
              <a:defRPr/>
            </a:pPr>
            <a:r>
              <a:rPr lang="fr-FR" dirty="0" smtClean="0"/>
              <a:t>Plus </a:t>
            </a:r>
            <a:r>
              <a:rPr lang="fr-FR" dirty="0"/>
              <a:t>souvent </a:t>
            </a:r>
            <a:r>
              <a:rPr lang="fr-FR" b="1" dirty="0" smtClean="0">
                <a:solidFill>
                  <a:srgbClr val="FFC000"/>
                </a:solidFill>
              </a:rPr>
              <a:t>d’AIT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81455" y="736979"/>
            <a:ext cx="31954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fr-FR" altLang="fr-FR" sz="2800" b="1" dirty="0"/>
              <a:t>Macro </a:t>
            </a:r>
            <a:r>
              <a:rPr lang="fr-FR" altLang="fr-FR" sz="2800" b="1" dirty="0" smtClean="0"/>
              <a:t>angiopathies</a:t>
            </a:r>
            <a:r>
              <a:rPr lang="fr-FR" b="1" dirty="0" smtClean="0"/>
              <a:t> 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xmlns="" val="18153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18866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Complications </a:t>
            </a:r>
            <a:r>
              <a:rPr lang="fr-FR" altLang="fr-FR" dirty="0">
                <a:solidFill>
                  <a:schemeClr val="accent6">
                    <a:lumMod val="50000"/>
                  </a:schemeClr>
                </a:solidFill>
              </a:rPr>
              <a:t>chroniques :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fr-FR" b="1" dirty="0">
                <a:solidFill>
                  <a:srgbClr val="FF0000"/>
                </a:solidFill>
              </a:rPr>
              <a:t>Artériopathie des membres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fr-FR" b="1" dirty="0" smtClean="0"/>
              <a:t>Atteinte </a:t>
            </a:r>
            <a:r>
              <a:rPr lang="fr-FR" b="1" dirty="0"/>
              <a:t>de l’intima et de la média des artères</a:t>
            </a:r>
            <a:endParaRPr lang="fr-FR" b="1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fr-FR" b="1" dirty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fr-FR" b="1" dirty="0"/>
              <a:t> </a:t>
            </a:r>
            <a:r>
              <a:rPr lang="fr-FR" b="1" dirty="0">
                <a:solidFill>
                  <a:srgbClr val="FFC000"/>
                </a:solidFill>
              </a:rPr>
              <a:t>-Atteintes proximales </a:t>
            </a:r>
            <a:r>
              <a:rPr lang="fr-FR" b="1" dirty="0"/>
              <a:t>: </a:t>
            </a:r>
            <a:r>
              <a:rPr lang="fr-FR" dirty="0"/>
              <a:t>corrélées aux FDR CV associés(tabagisme, hyper </a:t>
            </a:r>
            <a:r>
              <a:rPr lang="fr-FR" dirty="0" err="1"/>
              <a:t>lipoproteinemie</a:t>
            </a:r>
            <a:r>
              <a:rPr lang="fr-FR" dirty="0"/>
              <a:t>)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fr-FR" b="1" dirty="0">
                <a:solidFill>
                  <a:srgbClr val="FFC000"/>
                </a:solidFill>
              </a:rPr>
              <a:t>   -Atteintes distales </a:t>
            </a:r>
            <a:r>
              <a:rPr lang="fr-FR" b="1" dirty="0"/>
              <a:t>:</a:t>
            </a:r>
            <a:r>
              <a:rPr lang="fr-FR" dirty="0"/>
              <a:t>corrélées à l’équilibre glycémique et à la durée du diabète.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fr-FR" b="1" dirty="0" smtClean="0"/>
              <a:t>Le </a:t>
            </a:r>
            <a:r>
              <a:rPr lang="fr-FR" b="1" dirty="0"/>
              <a:t>diabète crée un état pro thrombotique (dysfonction plaquettaire, </a:t>
            </a:r>
            <a:r>
              <a:rPr lang="fr-FR" b="1" dirty="0" smtClean="0"/>
              <a:t>hypercoagulabilité =&gt; AOMI</a:t>
            </a:r>
            <a:endParaRPr lang="fr-FR" b="1" dirty="0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fr-FR" b="1" dirty="0" smtClean="0"/>
              <a:t>Plaies </a:t>
            </a:r>
            <a:r>
              <a:rPr lang="fr-FR" b="1" dirty="0"/>
              <a:t>aux pieds=&gt;Amputation</a:t>
            </a:r>
          </a:p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654159" y="673508"/>
            <a:ext cx="31954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fr-FR" altLang="fr-FR" sz="2800" b="1" dirty="0"/>
              <a:t>Macro </a:t>
            </a:r>
            <a:r>
              <a:rPr lang="fr-FR" altLang="fr-FR" sz="2800" b="1" dirty="0" smtClean="0"/>
              <a:t>angiopathies</a:t>
            </a:r>
            <a:r>
              <a:rPr lang="fr-FR" b="1" dirty="0" smtClean="0"/>
              <a:t> 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xmlns="" val="400481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/>
              <a:t>Pied et Main du diabétique</a:t>
            </a:r>
            <a:endParaRPr lang="fr-FR" altLang="fr-FR" dirty="0" smtClean="0"/>
          </a:p>
        </p:txBody>
      </p:sp>
      <p:sp>
        <p:nvSpPr>
          <p:cNvPr id="4813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fr-FR" altLang="fr-FR" smtClean="0"/>
          </a:p>
        </p:txBody>
      </p:sp>
      <p:pic>
        <p:nvPicPr>
          <p:cNvPr id="48132" name="Picture 6" descr="mso739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38288"/>
            <a:ext cx="7729537" cy="492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9041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dirty="0"/>
              <a:t>P</a:t>
            </a:r>
            <a:r>
              <a:rPr lang="fr-FR" altLang="fr-FR" dirty="0" smtClean="0"/>
              <a:t>ied et Main du diabétique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11144534" cy="4351338"/>
          </a:xfrm>
        </p:spPr>
        <p:txBody>
          <a:bodyPr>
            <a:normAutofit lnSpcReduction="10000"/>
          </a:bodyPr>
          <a:lstStyle/>
          <a:p>
            <a:r>
              <a:rPr lang="fr-FR" altLang="fr-FR" dirty="0" smtClean="0"/>
              <a:t>Pied diabétique:  15-25% des diabétiques au cours de leur vie</a:t>
            </a:r>
          </a:p>
          <a:p>
            <a:pPr marL="0" indent="0">
              <a:buNone/>
            </a:pPr>
            <a:r>
              <a:rPr lang="fr-FR" altLang="fr-FR" dirty="0"/>
              <a:t> </a:t>
            </a:r>
            <a:r>
              <a:rPr lang="fr-FR" altLang="fr-FR" dirty="0" smtClean="0"/>
              <a:t>                                 Responsable de surmortalité et d’amputation</a:t>
            </a:r>
          </a:p>
          <a:p>
            <a:pPr marL="0" indent="0">
              <a:buNone/>
            </a:pPr>
            <a:r>
              <a:rPr lang="fr-FR" altLang="fr-FR" dirty="0"/>
              <a:t> </a:t>
            </a:r>
            <a:r>
              <a:rPr lang="fr-FR" altLang="fr-FR" dirty="0" smtClean="0"/>
              <a:t>                                 16 fois ˃ que non-diabétiques</a:t>
            </a:r>
          </a:p>
          <a:p>
            <a:pPr marL="0" indent="0">
              <a:buNone/>
            </a:pPr>
            <a:r>
              <a:rPr lang="fr-FR" altLang="fr-FR" dirty="0" smtClean="0"/>
              <a:t>                                  </a:t>
            </a:r>
            <a:r>
              <a:rPr lang="fr-FR" dirty="0" smtClean="0">
                <a:solidFill>
                  <a:srgbClr val="FF0000"/>
                </a:solidFill>
              </a:rPr>
              <a:t>Dépistage </a:t>
            </a:r>
            <a:r>
              <a:rPr lang="fr-FR" dirty="0">
                <a:solidFill>
                  <a:srgbClr val="FF0000"/>
                </a:solidFill>
              </a:rPr>
              <a:t>: </a:t>
            </a:r>
            <a:r>
              <a:rPr lang="fr-FR" dirty="0" smtClean="0">
                <a:solidFill>
                  <a:srgbClr val="FF0000"/>
                </a:solidFill>
              </a:rPr>
              <a:t>impératif</a:t>
            </a:r>
          </a:p>
          <a:p>
            <a:pPr marL="0" indent="0">
              <a:buNone/>
            </a:pPr>
            <a:endParaRPr lang="fr-FR" altLang="fr-FR" dirty="0" smtClean="0">
              <a:solidFill>
                <a:srgbClr val="FF0000"/>
              </a:solidFill>
            </a:endParaRPr>
          </a:p>
          <a:p>
            <a:r>
              <a:rPr lang="fr-FR" altLang="fr-FR" dirty="0" smtClean="0"/>
              <a:t>Main diabétique: </a:t>
            </a:r>
            <a:r>
              <a:rPr lang="fr-FR" dirty="0" smtClean="0"/>
              <a:t>Pour </a:t>
            </a:r>
            <a:r>
              <a:rPr lang="fr-FR" dirty="0"/>
              <a:t>la main dominante et non </a:t>
            </a:r>
            <a:r>
              <a:rPr lang="fr-FR" dirty="0" smtClean="0"/>
              <a:t>dominante</a:t>
            </a:r>
          </a:p>
          <a:p>
            <a:pPr marL="0" indent="0">
              <a:buNone/>
            </a:pPr>
            <a:r>
              <a:rPr lang="fr-FR" altLang="fr-FR" dirty="0"/>
              <a:t> </a:t>
            </a:r>
            <a:r>
              <a:rPr lang="fr-FR" altLang="fr-FR" dirty="0" smtClean="0"/>
              <a:t>                                 </a:t>
            </a:r>
            <a:r>
              <a:rPr lang="fr-FR" dirty="0"/>
              <a:t>le DT2 affecte négativement la force de préhension </a:t>
            </a:r>
            <a:endParaRPr lang="fr-FR" dirty="0" smtClean="0"/>
          </a:p>
          <a:p>
            <a:pPr marL="0" indent="0">
              <a:buNone/>
            </a:pPr>
            <a:r>
              <a:rPr lang="fr-FR" altLang="fr-FR" dirty="0"/>
              <a:t> </a:t>
            </a:r>
            <a:r>
              <a:rPr lang="fr-FR" altLang="fr-FR" dirty="0" smtClean="0"/>
              <a:t>                                                                                    </a:t>
            </a:r>
            <a:r>
              <a:rPr lang="fr-FR" dirty="0"/>
              <a:t>la force de pincement </a:t>
            </a:r>
            <a:endParaRPr lang="fr-FR" dirty="0" smtClean="0"/>
          </a:p>
          <a:p>
            <a:pPr marL="0" indent="0">
              <a:buNone/>
            </a:pPr>
            <a:r>
              <a:rPr lang="fr-FR" altLang="fr-FR" dirty="0"/>
              <a:t> </a:t>
            </a:r>
            <a:r>
              <a:rPr lang="fr-FR" altLang="fr-FR" dirty="0" smtClean="0"/>
              <a:t>                                           </a:t>
            </a:r>
            <a:r>
              <a:rPr lang="fr-FR" altLang="fr-FR" dirty="0" smtClean="0">
                <a:solidFill>
                  <a:srgbClr val="FF0000"/>
                </a:solidFill>
              </a:rPr>
              <a:t>+++ </a:t>
            </a:r>
            <a:r>
              <a:rPr lang="fr-FR" dirty="0">
                <a:solidFill>
                  <a:srgbClr val="FF0000"/>
                </a:solidFill>
              </a:rPr>
              <a:t>main </a:t>
            </a:r>
            <a:r>
              <a:rPr lang="fr-FR" dirty="0" smtClean="0">
                <a:solidFill>
                  <a:srgbClr val="FF0000"/>
                </a:solidFill>
              </a:rPr>
              <a:t>non </a:t>
            </a:r>
            <a:r>
              <a:rPr lang="fr-FR" dirty="0">
                <a:solidFill>
                  <a:srgbClr val="FF0000"/>
                </a:solidFill>
              </a:rPr>
              <a:t>dominante</a:t>
            </a:r>
            <a:endParaRPr lang="fr-FR" altLang="fr-FR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153934" y="3029803"/>
            <a:ext cx="1828800" cy="2456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rgbClr val="7030A0"/>
                </a:solidFill>
              </a:rPr>
              <a:t>Revue Med </a:t>
            </a:r>
            <a:r>
              <a:rPr lang="fr-FR" sz="1400" dirty="0" err="1" smtClean="0">
                <a:solidFill>
                  <a:srgbClr val="7030A0"/>
                </a:solidFill>
              </a:rPr>
              <a:t>Gen</a:t>
            </a:r>
            <a:r>
              <a:rPr lang="fr-FR" sz="1400" dirty="0" smtClean="0">
                <a:solidFill>
                  <a:srgbClr val="7030A0"/>
                </a:solidFill>
              </a:rPr>
              <a:t> 2015</a:t>
            </a:r>
            <a:endParaRPr lang="fr-FR" sz="1400" dirty="0">
              <a:solidFill>
                <a:srgbClr val="7030A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299155" y="6176963"/>
            <a:ext cx="47836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69AC"/>
                </a:solidFill>
                <a:latin typeface="AdvP4DF60E"/>
              </a:rPr>
              <a:t>Annals of Physical and Rehabilitation Medicine xxx (2018)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xmlns="" val="38099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/>
              <a:t>Pied et Main du diabétique</a:t>
            </a:r>
            <a:endParaRPr lang="fr-FR" altLang="fr-FR" dirty="0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 altLang="fr-FR" b="1" dirty="0"/>
              <a:t>Neuropathie</a:t>
            </a:r>
            <a:r>
              <a:rPr lang="fr-FR" altLang="fr-FR" dirty="0"/>
              <a:t> :</a:t>
            </a:r>
          </a:p>
          <a:p>
            <a:pPr lvl="1" eaLnBrk="1" hangingPunct="1"/>
            <a:r>
              <a:rPr lang="fr-FR" altLang="fr-FR" dirty="0"/>
              <a:t> trouble de la sensibilité, </a:t>
            </a:r>
          </a:p>
          <a:p>
            <a:pPr lvl="1" eaLnBrk="1" hangingPunct="1"/>
            <a:r>
              <a:rPr lang="fr-FR" altLang="fr-FR" dirty="0"/>
              <a:t>déficit moteur responsable d’un déséquilibre extenseur fléchisseur </a:t>
            </a:r>
          </a:p>
          <a:p>
            <a:pPr lvl="1" eaLnBrk="1" hangingPunct="1"/>
            <a:r>
              <a:rPr lang="fr-FR" altLang="fr-FR" dirty="0"/>
              <a:t> atteinte végétative autonome  </a:t>
            </a:r>
          </a:p>
          <a:p>
            <a:pPr lvl="1" eaLnBrk="1" hangingPunct="1"/>
            <a:r>
              <a:rPr lang="fr-FR" altLang="fr-FR" dirty="0"/>
              <a:t>forme extrême « le pied de Charcot »</a:t>
            </a:r>
          </a:p>
          <a:p>
            <a:pPr eaLnBrk="1" hangingPunct="1"/>
            <a:r>
              <a:rPr lang="fr-FR" altLang="fr-FR" b="1" dirty="0"/>
              <a:t>Ischémie</a:t>
            </a:r>
            <a:r>
              <a:rPr lang="fr-FR" altLang="fr-FR" dirty="0"/>
              <a:t>  surtout le fait de la macro angiopathie</a:t>
            </a:r>
          </a:p>
          <a:p>
            <a:pPr eaLnBrk="1" hangingPunct="1"/>
            <a:r>
              <a:rPr lang="fr-FR" altLang="fr-FR" b="1" dirty="0"/>
              <a:t>Infection</a:t>
            </a:r>
            <a:r>
              <a:rPr lang="fr-FR" altLang="fr-FR" dirty="0"/>
              <a:t> très souvent poly microbienne</a:t>
            </a:r>
          </a:p>
          <a:p>
            <a:pPr eaLnBrk="1" hangingPunct="1"/>
            <a:r>
              <a:rPr lang="fr-FR" altLang="fr-FR" sz="2400" b="1" dirty="0"/>
              <a:t>Facteur déclenchant</a:t>
            </a:r>
            <a:r>
              <a:rPr lang="fr-FR" altLang="fr-FR" sz="2400" dirty="0"/>
              <a:t> microtraumatismes</a:t>
            </a:r>
            <a:r>
              <a:rPr lang="fr-FR" alt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68403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ONO MENTA\Desktop\Thèse  DES endocrine\Images du service\20140216_11295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6411" y="3681336"/>
            <a:ext cx="3863739" cy="2845932"/>
          </a:xfrm>
          <a:prstGeom prst="rect">
            <a:avLst/>
          </a:prstGeom>
          <a:noFill/>
        </p:spPr>
      </p:pic>
      <p:pic>
        <p:nvPicPr>
          <p:cNvPr id="1027" name="Picture 3" descr="C:\Users\MONO MENTA\Desktop\Thèse  DES endocrine\Images du service\20140327_1026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7437" y="3933056"/>
            <a:ext cx="4082033" cy="2594212"/>
          </a:xfrm>
          <a:prstGeom prst="rect">
            <a:avLst/>
          </a:prstGeom>
          <a:noFill/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720971" y="-121410"/>
            <a:ext cx="2714621" cy="386373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828002" y="-207417"/>
            <a:ext cx="2760904" cy="408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248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ONO MENTA\Desktop\Thèse  DES endocrine\Images du service\20140422_1224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4996" y="359773"/>
            <a:ext cx="3272412" cy="2840630"/>
          </a:xfrm>
          <a:prstGeom prst="rect">
            <a:avLst/>
          </a:prstGeom>
          <a:noFill/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7212604" y="-42597"/>
            <a:ext cx="2840629" cy="364537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383361" y="3375937"/>
            <a:ext cx="2995681" cy="327241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0234" y="3630308"/>
            <a:ext cx="3645372" cy="285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40833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697566" y="365125"/>
            <a:ext cx="4406695" cy="2982036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37361" y="365125"/>
            <a:ext cx="3976048" cy="298203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328009" y="2904327"/>
            <a:ext cx="3145809" cy="440669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7095887" y="3190354"/>
            <a:ext cx="3058995" cy="397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449441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70464"/>
            <a:ext cx="10515600" cy="1325563"/>
          </a:xfrm>
        </p:spPr>
        <p:txBody>
          <a:bodyPr/>
          <a:lstStyle/>
          <a:p>
            <a:r>
              <a:rPr lang="fr-FR" altLang="fr-FR" dirty="0"/>
              <a:t>Pied et Main du diabétique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69183" y="2026428"/>
            <a:ext cx="5862851" cy="4780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■ </a:t>
            </a:r>
            <a:r>
              <a:rPr lang="fr-FR" dirty="0"/>
              <a:t>Inspecter ses pieds tous les jours, les laver à </a:t>
            </a:r>
            <a:r>
              <a:rPr lang="fr-FR" dirty="0" smtClean="0"/>
              <a:t>l’eau tiède </a:t>
            </a:r>
            <a:r>
              <a:rPr lang="fr-FR" dirty="0"/>
              <a:t>et au savon.</a:t>
            </a:r>
          </a:p>
          <a:p>
            <a:pPr marL="0" indent="0">
              <a:buNone/>
            </a:pPr>
            <a:r>
              <a:rPr lang="fr-FR" dirty="0"/>
              <a:t>■ Éviter les températures extrêmes, pas </a:t>
            </a:r>
            <a:r>
              <a:rPr lang="fr-FR" dirty="0" smtClean="0"/>
              <a:t>de couvertures </a:t>
            </a:r>
            <a:r>
              <a:rPr lang="fr-FR" dirty="0"/>
              <a:t>chauffantes ni de bouillottes.</a:t>
            </a:r>
          </a:p>
          <a:p>
            <a:pPr marL="0" indent="0">
              <a:buNone/>
            </a:pPr>
            <a:r>
              <a:rPr lang="fr-FR" dirty="0"/>
              <a:t>■ Ne pas marcher pieds nus.</a:t>
            </a:r>
          </a:p>
          <a:p>
            <a:pPr marL="0" indent="0">
              <a:buNone/>
            </a:pPr>
            <a:r>
              <a:rPr lang="fr-FR" dirty="0"/>
              <a:t>■ Inspecter l’intérieur des chaussures à la </a:t>
            </a:r>
            <a:r>
              <a:rPr lang="fr-FR" dirty="0" smtClean="0"/>
              <a:t>recherche d’un </a:t>
            </a:r>
            <a:r>
              <a:rPr lang="fr-FR" dirty="0"/>
              <a:t>élément agressif</a:t>
            </a:r>
            <a:r>
              <a:rPr lang="fr-FR" dirty="0" smtClean="0"/>
              <a:t>.</a:t>
            </a:r>
          </a:p>
          <a:p>
            <a:pPr marL="0" indent="0">
              <a:buNone/>
            </a:pPr>
            <a:r>
              <a:rPr lang="fr-FR" dirty="0"/>
              <a:t>■ Pas de chaussures sans chaussettes (éviter le synthétique pur) ni bas.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6823881" y="2026428"/>
            <a:ext cx="513155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/>
              <a:t>■ </a:t>
            </a:r>
            <a:r>
              <a:rPr lang="fr-FR" sz="2800" dirty="0"/>
              <a:t>Pas d’antiseptiques puissants, ni de « </a:t>
            </a:r>
            <a:r>
              <a:rPr lang="fr-FR" sz="2800" dirty="0" smtClean="0"/>
              <a:t>chirurgie de </a:t>
            </a:r>
            <a:r>
              <a:rPr lang="fr-FR" sz="2800" dirty="0"/>
              <a:t>salle de bains ».</a:t>
            </a:r>
          </a:p>
          <a:p>
            <a:r>
              <a:rPr lang="fr-FR" sz="2800" dirty="0"/>
              <a:t>■ Couper les ongles à coins carrés (lime en </a:t>
            </a:r>
            <a:r>
              <a:rPr lang="fr-FR" sz="2800" dirty="0" smtClean="0"/>
              <a:t>carton pour </a:t>
            </a:r>
            <a:r>
              <a:rPr lang="fr-FR" sz="2800" dirty="0"/>
              <a:t>la </a:t>
            </a:r>
            <a:r>
              <a:rPr lang="fr-FR" sz="2800" dirty="0" smtClean="0"/>
              <a:t>finition</a:t>
            </a:r>
            <a:r>
              <a:rPr lang="fr-FR" sz="2800" dirty="0"/>
              <a:t>).</a:t>
            </a:r>
          </a:p>
          <a:p>
            <a:r>
              <a:rPr lang="fr-FR" sz="2800" dirty="0"/>
              <a:t>■ Pas de ruban adhésif sur la peau des pieds.</a:t>
            </a:r>
          </a:p>
          <a:p>
            <a:r>
              <a:rPr lang="fr-FR" sz="2800" dirty="0"/>
              <a:t>■ Mettre de la crème hydratante sur les pieds secs</a:t>
            </a:r>
          </a:p>
          <a:p>
            <a:r>
              <a:rPr lang="fr-FR" sz="2800" dirty="0"/>
              <a:t>(sauf entre les orteils).</a:t>
            </a:r>
          </a:p>
        </p:txBody>
      </p:sp>
      <p:sp>
        <p:nvSpPr>
          <p:cNvPr id="5" name="Rectangle 4"/>
          <p:cNvSpPr/>
          <p:nvPr/>
        </p:nvSpPr>
        <p:spPr>
          <a:xfrm>
            <a:off x="4515388" y="1236050"/>
            <a:ext cx="38332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QUE DIRE AU PATIENT</a:t>
            </a:r>
          </a:p>
        </p:txBody>
      </p:sp>
    </p:spTree>
    <p:extLst>
      <p:ext uri="{BB962C8B-B14F-4D97-AF65-F5344CB8AC3E}">
        <p14:creationId xmlns:p14="http://schemas.microsoft.com/office/powerpoint/2010/main" xmlns="" val="1131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z="3600"/>
              <a:t>CONCLUSION</a:t>
            </a:r>
            <a:r>
              <a:rPr lang="fr-FR" altLang="fr-FR" sz="1800"/>
              <a:t>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fr-FR" b="1" dirty="0">
                <a:solidFill>
                  <a:srgbClr val="CC3300"/>
                </a:solidFill>
                <a:cs typeface="Arial" panose="020B0604020202020204" pitchFamily="34" charset="0"/>
              </a:rPr>
              <a:t>• </a:t>
            </a:r>
            <a:r>
              <a:rPr lang="en-US" altLang="fr-FR" b="1" dirty="0" err="1">
                <a:solidFill>
                  <a:srgbClr val="CC3300"/>
                </a:solidFill>
                <a:cs typeface="Arial" panose="020B0604020202020204" pitchFamily="34" charset="0"/>
              </a:rPr>
              <a:t>Diabète</a:t>
            </a:r>
            <a:r>
              <a:rPr lang="en-US" altLang="fr-FR" b="1" dirty="0">
                <a:solidFill>
                  <a:srgbClr val="CC3300"/>
                </a:solidFill>
                <a:cs typeface="Arial" panose="020B0604020202020204" pitchFamily="34" charset="0"/>
              </a:rPr>
              <a:t> </a:t>
            </a:r>
            <a:r>
              <a:rPr lang="en-US" altLang="fr-FR" dirty="0" smtClean="0">
                <a:cs typeface="Arial" panose="020B0604020202020204" pitchFamily="34" charset="0"/>
              </a:rPr>
              <a:t>= </a:t>
            </a:r>
            <a:r>
              <a:rPr lang="en-US" altLang="fr-FR" dirty="0" err="1">
                <a:cs typeface="Arial" panose="020B0604020202020204" pitchFamily="34" charset="0"/>
              </a:rPr>
              <a:t>Problème</a:t>
            </a:r>
            <a:r>
              <a:rPr lang="en-US" altLang="fr-FR" dirty="0">
                <a:cs typeface="Arial" panose="020B0604020202020204" pitchFamily="34" charset="0"/>
              </a:rPr>
              <a:t> de santé </a:t>
            </a:r>
            <a:r>
              <a:rPr lang="en-US" altLang="fr-FR" dirty="0" err="1">
                <a:cs typeface="Arial" panose="020B0604020202020204" pitchFamily="34" charset="0"/>
              </a:rPr>
              <a:t>publique</a:t>
            </a:r>
            <a:endParaRPr lang="en-US" altLang="fr-FR" dirty="0"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endParaRPr lang="en-US" altLang="fr-FR" dirty="0"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endParaRPr lang="en-US" altLang="fr-FR" dirty="0"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fr-FR" b="1" dirty="0">
                <a:solidFill>
                  <a:srgbClr val="CC3300"/>
                </a:solidFill>
                <a:cs typeface="Arial" panose="020B0604020202020204" pitchFamily="34" charset="0"/>
              </a:rPr>
              <a:t>• </a:t>
            </a:r>
            <a:r>
              <a:rPr lang="en-US" altLang="fr-FR" b="1" dirty="0" smtClean="0">
                <a:solidFill>
                  <a:srgbClr val="CC3300"/>
                </a:solidFill>
                <a:cs typeface="Arial" panose="020B0604020202020204" pitchFamily="34" charset="0"/>
              </a:rPr>
              <a:t>Complications =</a:t>
            </a:r>
            <a:r>
              <a:rPr lang="en-US" altLang="fr-FR" dirty="0" smtClean="0">
                <a:cs typeface="Arial" panose="020B0604020202020204" pitchFamily="34" charset="0"/>
              </a:rPr>
              <a:t>                </a:t>
            </a:r>
            <a:r>
              <a:rPr lang="en-US" altLang="fr-FR" dirty="0" err="1" smtClean="0">
                <a:cs typeface="Arial" panose="020B0604020202020204" pitchFamily="34" charset="0"/>
              </a:rPr>
              <a:t>Morbi-mortalité</a:t>
            </a:r>
            <a:r>
              <a:rPr lang="en-US" altLang="fr-FR" dirty="0" smtClean="0">
                <a:cs typeface="Arial" panose="020B0604020202020204" pitchFamily="34" charset="0"/>
              </a:rPr>
              <a:t> du </a:t>
            </a:r>
            <a:r>
              <a:rPr lang="en-US" altLang="fr-FR" dirty="0" err="1" smtClean="0">
                <a:cs typeface="Arial" panose="020B0604020202020204" pitchFamily="34" charset="0"/>
              </a:rPr>
              <a:t>diabète</a:t>
            </a:r>
            <a:endParaRPr lang="en-US" altLang="fr-FR" dirty="0" smtClean="0"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endParaRPr lang="en-US" altLang="fr-FR" dirty="0"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endParaRPr lang="en-US" altLang="fr-FR" dirty="0" smtClean="0"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fr-FR" dirty="0">
                <a:cs typeface="Arial" panose="020B0604020202020204" pitchFamily="34" charset="0"/>
              </a:rPr>
              <a:t> </a:t>
            </a:r>
            <a:r>
              <a:rPr lang="en-US" altLang="fr-FR" dirty="0" smtClean="0">
                <a:cs typeface="Arial" panose="020B0604020202020204" pitchFamily="34" charset="0"/>
              </a:rPr>
              <a:t>                                                  </a:t>
            </a:r>
            <a:r>
              <a:rPr lang="en-US" altLang="fr-FR" dirty="0" err="1" smtClean="0">
                <a:cs typeface="Arial" panose="020B0604020202020204" pitchFamily="34" charset="0"/>
              </a:rPr>
              <a:t>Coût</a:t>
            </a:r>
            <a:r>
              <a:rPr lang="en-US" altLang="fr-FR" dirty="0" smtClean="0">
                <a:cs typeface="Arial" panose="020B0604020202020204" pitchFamily="34" charset="0"/>
              </a:rPr>
              <a:t> de </a:t>
            </a:r>
            <a:r>
              <a:rPr lang="en-US" altLang="fr-FR" dirty="0" err="1" smtClean="0">
                <a:cs typeface="Arial" panose="020B0604020202020204" pitchFamily="34" charset="0"/>
              </a:rPr>
              <a:t>sa</a:t>
            </a:r>
            <a:r>
              <a:rPr lang="en-US" altLang="fr-FR" dirty="0" smtClean="0">
                <a:cs typeface="Arial" panose="020B0604020202020204" pitchFamily="34" charset="0"/>
              </a:rPr>
              <a:t> </a:t>
            </a:r>
            <a:r>
              <a:rPr lang="en-US" altLang="fr-FR" dirty="0" err="1" smtClean="0">
                <a:cs typeface="Arial" panose="020B0604020202020204" pitchFamily="34" charset="0"/>
              </a:rPr>
              <a:t>prise</a:t>
            </a:r>
            <a:r>
              <a:rPr lang="en-US" altLang="fr-FR" dirty="0" smtClean="0">
                <a:cs typeface="Arial" panose="020B0604020202020204" pitchFamily="34" charset="0"/>
              </a:rPr>
              <a:t> </a:t>
            </a:r>
            <a:r>
              <a:rPr lang="en-US" altLang="fr-FR" dirty="0" err="1" smtClean="0">
                <a:cs typeface="Arial" panose="020B0604020202020204" pitchFamily="34" charset="0"/>
              </a:rPr>
              <a:t>en</a:t>
            </a:r>
            <a:r>
              <a:rPr lang="en-US" altLang="fr-FR" dirty="0" smtClean="0">
                <a:cs typeface="Arial" panose="020B0604020202020204" pitchFamily="34" charset="0"/>
              </a:rPr>
              <a:t> charge</a:t>
            </a:r>
            <a:endParaRPr lang="en-US" altLang="fr-FR" dirty="0">
              <a:cs typeface="Arial" panose="020B0604020202020204" pitchFamily="34" charset="0"/>
            </a:endParaRPr>
          </a:p>
        </p:txBody>
      </p:sp>
      <p:cxnSp>
        <p:nvCxnSpPr>
          <p:cNvPr id="4" name="Connecteur droit avec flèche 3"/>
          <p:cNvCxnSpPr/>
          <p:nvPr/>
        </p:nvCxnSpPr>
        <p:spPr>
          <a:xfrm flipV="1">
            <a:off x="4435522" y="2869898"/>
            <a:ext cx="605051" cy="9105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 flipV="1">
            <a:off x="4483290" y="4550160"/>
            <a:ext cx="557283" cy="8570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5636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1200" y="4293096"/>
            <a:ext cx="8229600" cy="2063254"/>
          </a:xfrm>
        </p:spPr>
        <p:txBody>
          <a:bodyPr/>
          <a:lstStyle/>
          <a:p>
            <a:r>
              <a:rPr lang="fr-FR" b="1" dirty="0" smtClean="0"/>
              <a:t> Merci pour votre attention</a:t>
            </a:r>
            <a:endParaRPr lang="fr-FR" b="1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7528" y="1124744"/>
            <a:ext cx="8064896" cy="3312368"/>
          </a:xfrm>
          <a:prstGeom prst="rect">
            <a:avLst/>
          </a:prstGeom>
        </p:spPr>
      </p:pic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7B44B-1F43-40BC-B8A2-6B83FDA70A5A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06/12/2018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473-C18C-47D3-B907-023B87246956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46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917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2303</TotalTime>
  <Words>2118</Words>
  <Application>Microsoft Office PowerPoint</Application>
  <PresentationFormat>Personnalisé</PresentationFormat>
  <Paragraphs>487</Paragraphs>
  <Slides>46</Slides>
  <Notes>3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46</vt:i4>
      </vt:variant>
    </vt:vector>
  </HeadingPairs>
  <TitlesOfParts>
    <vt:vector size="48" baseType="lpstr">
      <vt:lpstr>Thème Office</vt:lpstr>
      <vt:lpstr>Image bitmap</vt:lpstr>
      <vt:lpstr>LES COMPLICATIONS DU DIABETE</vt:lpstr>
      <vt:lpstr>Diapositive 2</vt:lpstr>
      <vt:lpstr>Objectifs pédagogiques</vt:lpstr>
      <vt:lpstr>Généralités</vt:lpstr>
      <vt:lpstr>Généralités</vt:lpstr>
      <vt:lpstr>Diapositive 6</vt:lpstr>
      <vt:lpstr>Généralités</vt:lpstr>
      <vt:lpstr>Complications métaboliques</vt:lpstr>
      <vt:lpstr>Complications métaboliques</vt:lpstr>
      <vt:lpstr>Complications métaboliques</vt:lpstr>
      <vt:lpstr>Complications métaboliques</vt:lpstr>
      <vt:lpstr>Complications métaboliques</vt:lpstr>
      <vt:lpstr>Complications métaboliques</vt:lpstr>
      <vt:lpstr>Complications métaboliques</vt:lpstr>
      <vt:lpstr>Complications métaboliques</vt:lpstr>
      <vt:lpstr>Complications métaboliques</vt:lpstr>
      <vt:lpstr>Complications métaboliques</vt:lpstr>
      <vt:lpstr>Complications métaboliques</vt:lpstr>
      <vt:lpstr>Complications métaboliques</vt:lpstr>
      <vt:lpstr>Complications métaboliques</vt:lpstr>
      <vt:lpstr>Complications métaboliques</vt:lpstr>
      <vt:lpstr>Complications métaboliques</vt:lpstr>
      <vt:lpstr>Complications métaboliques</vt:lpstr>
      <vt:lpstr>Complications chroniques:</vt:lpstr>
      <vt:lpstr>Complications chroniques:</vt:lpstr>
      <vt:lpstr>Complications chroniques :</vt:lpstr>
      <vt:lpstr>Complications chroniques :</vt:lpstr>
      <vt:lpstr>Complications chroniques :</vt:lpstr>
      <vt:lpstr>Complications chroniques :</vt:lpstr>
      <vt:lpstr>Complications chroniques :</vt:lpstr>
      <vt:lpstr>Complications chroniques :</vt:lpstr>
      <vt:lpstr>Complications chroniques :</vt:lpstr>
      <vt:lpstr>Complications chroniques :</vt:lpstr>
      <vt:lpstr>Complications chroniques :</vt:lpstr>
      <vt:lpstr>Complications chroniques :</vt:lpstr>
      <vt:lpstr>Complications chroniques :</vt:lpstr>
      <vt:lpstr>Complications chroniques :</vt:lpstr>
      <vt:lpstr>Pied et Main du diabétique</vt:lpstr>
      <vt:lpstr>Pied et Main du diabétique</vt:lpstr>
      <vt:lpstr>Pied et Main du diabétique</vt:lpstr>
      <vt:lpstr>Diapositive 41</vt:lpstr>
      <vt:lpstr>Diapositive 42</vt:lpstr>
      <vt:lpstr>Diapositive 43</vt:lpstr>
      <vt:lpstr>Pied et Main du diabétique</vt:lpstr>
      <vt:lpstr>CONCLUSION </vt:lpstr>
      <vt:lpstr> Merci pour votre attention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COMPLICATIONS DU DIABETE</dc:title>
  <dc:creator>traore djenebou</dc:creator>
  <cp:lastModifiedBy>hp</cp:lastModifiedBy>
  <cp:revision>62</cp:revision>
  <dcterms:created xsi:type="dcterms:W3CDTF">2018-11-19T07:43:50Z</dcterms:created>
  <dcterms:modified xsi:type="dcterms:W3CDTF">2018-12-06T22:37:11Z</dcterms:modified>
</cp:coreProperties>
</file>